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6"/>
  </p:notesMasterIdLst>
  <p:sldIdLst>
    <p:sldId id="256" r:id="rId2"/>
    <p:sldId id="258" r:id="rId3"/>
    <p:sldId id="259" r:id="rId4"/>
    <p:sldId id="265" r:id="rId5"/>
    <p:sldId id="266" r:id="rId6"/>
    <p:sldId id="267" r:id="rId7"/>
    <p:sldId id="268" r:id="rId8"/>
    <p:sldId id="269" r:id="rId9"/>
    <p:sldId id="270" r:id="rId10"/>
    <p:sldId id="271" r:id="rId11"/>
    <p:sldId id="272" r:id="rId12"/>
    <p:sldId id="273" r:id="rId13"/>
    <p:sldId id="274" r:id="rId14"/>
    <p:sldId id="275" r:id="rId15"/>
    <p:sldId id="276" r:id="rId16"/>
    <p:sldId id="277" r:id="rId17"/>
    <p:sldId id="278" r:id="rId18"/>
    <p:sldId id="279" r:id="rId19"/>
    <p:sldId id="280" r:id="rId20"/>
    <p:sldId id="281" r:id="rId21"/>
    <p:sldId id="282" r:id="rId22"/>
    <p:sldId id="283" r:id="rId23"/>
    <p:sldId id="284" r:id="rId24"/>
    <p:sldId id="285" r:id="rId25"/>
    <p:sldId id="286" r:id="rId26"/>
    <p:sldId id="287" r:id="rId27"/>
    <p:sldId id="288" r:id="rId28"/>
    <p:sldId id="289" r:id="rId29"/>
    <p:sldId id="290" r:id="rId30"/>
    <p:sldId id="291" r:id="rId31"/>
    <p:sldId id="292" r:id="rId32"/>
    <p:sldId id="293" r:id="rId33"/>
    <p:sldId id="294" r:id="rId34"/>
    <p:sldId id="295" r:id="rId3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1234" y="22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E2FA0A-39F4-41C8-A879-724A3655C31E}" type="datetimeFigureOut">
              <a:rPr lang="ru-RU" smtClean="0"/>
              <a:pPr/>
              <a:t>02.12.2025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D033C0-DF79-442B-8B34-AE28644E028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D033C0-DF79-442B-8B34-AE28644E0287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D033C0-DF79-442B-8B34-AE28644E0287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D033C0-DF79-442B-8B34-AE28644E0287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D033C0-DF79-442B-8B34-AE28644E0287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D033C0-DF79-442B-8B34-AE28644E0287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D033C0-DF79-442B-8B34-AE28644E0287}" type="slidenum">
              <a:rPr lang="ru-RU" smtClean="0"/>
              <a:pPr/>
              <a:t>22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D033C0-DF79-442B-8B34-AE28644E0287}" type="slidenum">
              <a:rPr lang="ru-RU" smtClean="0"/>
              <a:pPr/>
              <a:t>23</a:t>
            </a:fld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D033C0-DF79-442B-8B34-AE28644E0287}" type="slidenum">
              <a:rPr lang="ru-RU" smtClean="0"/>
              <a:pPr/>
              <a:t>24</a:t>
            </a:fld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D033C0-DF79-442B-8B34-AE28644E0287}" type="slidenum">
              <a:rPr lang="ru-RU" smtClean="0"/>
              <a:pPr/>
              <a:t>25</a:t>
            </a:fld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D033C0-DF79-442B-8B34-AE28644E0287}" type="slidenum">
              <a:rPr lang="ru-RU" smtClean="0"/>
              <a:pPr/>
              <a:t>26</a:t>
            </a:fld>
            <a:endParaRPr lang="ru-RU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D033C0-DF79-442B-8B34-AE28644E0287}" type="slidenum">
              <a:rPr lang="ru-RU" smtClean="0"/>
              <a:pPr/>
              <a:t>27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D033C0-DF79-442B-8B34-AE28644E0287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D033C0-DF79-442B-8B34-AE28644E0287}" type="slidenum">
              <a:rPr lang="ru-RU" smtClean="0"/>
              <a:pPr/>
              <a:t>28</a:t>
            </a:fld>
            <a:endParaRPr lang="ru-RU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D033C0-DF79-442B-8B34-AE28644E0287}" type="slidenum">
              <a:rPr lang="ru-RU" smtClean="0"/>
              <a:pPr/>
              <a:t>29</a:t>
            </a:fld>
            <a:endParaRPr lang="ru-RU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D033C0-DF79-442B-8B34-AE28644E0287}" type="slidenum">
              <a:rPr lang="ru-RU" smtClean="0"/>
              <a:pPr/>
              <a:t>30</a:t>
            </a:fld>
            <a:endParaRPr lang="ru-RU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D033C0-DF79-442B-8B34-AE28644E0287}" type="slidenum">
              <a:rPr lang="ru-RU" smtClean="0"/>
              <a:pPr/>
              <a:t>31</a:t>
            </a:fld>
            <a:endParaRPr lang="ru-RU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D033C0-DF79-442B-8B34-AE28644E0287}" type="slidenum">
              <a:rPr lang="ru-RU" smtClean="0"/>
              <a:pPr/>
              <a:t>32</a:t>
            </a:fld>
            <a:endParaRPr lang="ru-RU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D033C0-DF79-442B-8B34-AE28644E0287}" type="slidenum">
              <a:rPr lang="ru-RU" smtClean="0"/>
              <a:pPr/>
              <a:t>33</a:t>
            </a:fld>
            <a:endParaRPr lang="ru-RU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D033C0-DF79-442B-8B34-AE28644E0287}" type="slidenum">
              <a:rPr lang="ru-RU" smtClean="0"/>
              <a:pPr/>
              <a:t>34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D033C0-DF79-442B-8B34-AE28644E0287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D033C0-DF79-442B-8B34-AE28644E0287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D033C0-DF79-442B-8B34-AE28644E0287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D033C0-DF79-442B-8B34-AE28644E0287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D033C0-DF79-442B-8B34-AE28644E0287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D033C0-DF79-442B-8B34-AE28644E0287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D033C0-DF79-442B-8B34-AE28644E0287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98AC9A3-2C2F-4D8E-BCE8-D53D1E9A461E}" type="datetimeFigureOut">
              <a:rPr lang="ru-RU" smtClean="0"/>
              <a:pPr/>
              <a:t>02.12.2025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4FFCCCC-5108-448D-B890-B8DCC1E1F9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98AC9A3-2C2F-4D8E-BCE8-D53D1E9A461E}" type="datetimeFigureOut">
              <a:rPr lang="ru-RU" smtClean="0"/>
              <a:pPr/>
              <a:t>02.12.2025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4FFCCCC-5108-448D-B890-B8DCC1E1F9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98AC9A3-2C2F-4D8E-BCE8-D53D1E9A461E}" type="datetimeFigureOut">
              <a:rPr lang="ru-RU" smtClean="0"/>
              <a:pPr/>
              <a:t>02.12.2025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4FFCCCC-5108-448D-B890-B8DCC1E1F9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98AC9A3-2C2F-4D8E-BCE8-D53D1E9A461E}" type="datetimeFigureOut">
              <a:rPr lang="ru-RU" smtClean="0"/>
              <a:pPr/>
              <a:t>02.12.2025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4FFCCCC-5108-448D-B890-B8DCC1E1F9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98AC9A3-2C2F-4D8E-BCE8-D53D1E9A461E}" type="datetimeFigureOut">
              <a:rPr lang="ru-RU" smtClean="0"/>
              <a:pPr/>
              <a:t>02.12.2025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4FFCCCC-5108-448D-B890-B8DCC1E1F9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98AC9A3-2C2F-4D8E-BCE8-D53D1E9A461E}" type="datetimeFigureOut">
              <a:rPr lang="ru-RU" smtClean="0"/>
              <a:pPr/>
              <a:t>02.12.2025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4FFCCCC-5108-448D-B890-B8DCC1E1F9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98AC9A3-2C2F-4D8E-BCE8-D53D1E9A461E}" type="datetimeFigureOut">
              <a:rPr lang="ru-RU" smtClean="0"/>
              <a:pPr/>
              <a:t>02.12.2025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4FFCCCC-5108-448D-B890-B8DCC1E1F9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98AC9A3-2C2F-4D8E-BCE8-D53D1E9A461E}" type="datetimeFigureOut">
              <a:rPr lang="ru-RU" smtClean="0"/>
              <a:pPr/>
              <a:t>02.12.2025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4FFCCCC-5108-448D-B890-B8DCC1E1F9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98AC9A3-2C2F-4D8E-BCE8-D53D1E9A461E}" type="datetimeFigureOut">
              <a:rPr lang="ru-RU" smtClean="0"/>
              <a:pPr/>
              <a:t>02.12.2025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4FFCCCC-5108-448D-B890-B8DCC1E1F9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98AC9A3-2C2F-4D8E-BCE8-D53D1E9A461E}" type="datetimeFigureOut">
              <a:rPr lang="ru-RU" smtClean="0"/>
              <a:pPr/>
              <a:t>02.12.2025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4FFCCCC-5108-448D-B890-B8DCC1E1F9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98AC9A3-2C2F-4D8E-BCE8-D53D1E9A461E}" type="datetimeFigureOut">
              <a:rPr lang="ru-RU" smtClean="0"/>
              <a:pPr/>
              <a:t>02.12.2025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4FFCCCC-5108-448D-B890-B8DCC1E1F9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898AC9A3-2C2F-4D8E-BCE8-D53D1E9A461E}" type="datetimeFigureOut">
              <a:rPr lang="ru-RU" smtClean="0"/>
              <a:pPr/>
              <a:t>02.12.2025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24FFCCCC-5108-448D-B890-B8DCC1E1F9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irzar.ru/prosvetitelskie-materialy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83685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6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Муниципальное автономное дошкольное образовательное учреждение</a:t>
            </a:r>
            <a:br>
              <a:rPr lang="ru-RU" sz="16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«Детский сад № 50»</a:t>
            </a:r>
            <a:r>
              <a:rPr lang="ru-RU" sz="1600" dirty="0" smtClean="0"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Свердловская область, г. Краснотурьинск, ул. </a:t>
            </a:r>
            <a:r>
              <a:rPr lang="ru-RU" sz="1600" dirty="0" err="1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Микова</a:t>
            </a:r>
            <a:r>
              <a:rPr lang="ru-RU" sz="16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42, т.8 (34384) 4-11-34</a:t>
            </a:r>
            <a:br>
              <a:rPr lang="ru-RU" sz="16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lang="ru-RU" sz="1600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648" y="1268760"/>
            <a:ext cx="7200800" cy="1800200"/>
          </a:xfrm>
        </p:spPr>
        <p:txBody>
          <a:bodyPr>
            <a:normAutofit fontScale="92500"/>
          </a:bodyPr>
          <a:lstStyle/>
          <a:p>
            <a:pPr algn="ctr"/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Консультация для педагогов</a:t>
            </a:r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ПРОГРАММА ПРОСВЕЩЕНИЯ РОДИТЕЛЕЙ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2024 – 2030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a86a78ab6d6d0621561fff36c9b7d49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67744" y="3068960"/>
            <a:ext cx="5504866" cy="3475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42617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2000" b="1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ОСНОВЫ БЕЗОПАСНОГО ПОВЕДЕНИЯ ДЕТЕЙ ДОШКОЛЬНОГО ВОЗРАСТА В БЫТУ, СОЦИУМЕ, НА ПРИРОДЕ</a:t>
            </a:r>
            <a:r>
              <a:rPr lang="ru-RU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endParaRPr lang="ru-RU" sz="3200" b="1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435608" y="1268760"/>
            <a:ext cx="7498080" cy="4979640"/>
          </a:xfrm>
        </p:spPr>
        <p:txBody>
          <a:bodyPr>
            <a:normAutofit fontScale="70000" lnSpcReduction="20000"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Проведение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игр-приключений;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Проведение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мастер-классов с привлеченными специалистами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(оказание доврачебной медицинской помощи);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Организация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тематических (выездных) экскурсий,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круглых столов с обсуждением вопросов;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Изготовление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макетов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(например, «Дорожные знаки»), игровых атрибутов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для театрализаций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Осуществление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совместных детско-родительских проектов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(научно -исследовательских и творческих); 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Игры-тренинги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 решением ситуационных задач по безопасному поведению; 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Ориентирование на местности; 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Тематические наглядные материалы: «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Азбука безопасности», «Умелый пешеход», «Умный дом», «Безопасный турпоход», «На улице будь в безопасности»; 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КВН: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«В гостях у профессора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Безопаскина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»; 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Электронно-образовательный журнал: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«Безопасность детей»; 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Виртуальные экскурсии: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«Уроки безопасности для детей и родителей».</a:t>
            </a:r>
          </a:p>
          <a:p>
            <a:endParaRPr lang="ru-RU" sz="2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42617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2000" b="1" dirty="0" smtClean="0">
                <a:effectLst/>
                <a:latin typeface="Times New Roman" pitchFamily="18" charset="0"/>
                <a:cs typeface="Times New Roman" pitchFamily="18" charset="0"/>
              </a:rPr>
              <a:t>ВОСПИТАНИЕ И РАЗВИТИЕ ДЕТЕЙ МЛАДЕНЧЕСКОГО И РАННЕГО ВОЗРАСТОВ (ОТ 2 МЕСЯЦЕВ ДО 3 ЛЕТ)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endParaRPr lang="ru-RU" sz="3200" b="1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435608" y="1268760"/>
            <a:ext cx="7498080" cy="4979640"/>
          </a:xfrm>
        </p:spPr>
        <p:txBody>
          <a:bodyPr>
            <a:normAutofit/>
          </a:bodyPr>
          <a:lstStyle/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Семинары-практикумы: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«Народный фольклор как средство формирования культурно-гигиенических навыков у детей дошкольного возраста»; </a:t>
            </a:r>
          </a:p>
          <a:p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Игровые практикумы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: «Игра как средство речевого развития детей раннего возраста», «Игра как средство сенсорного развития детей раннего возраста в условиях семьи»; </a:t>
            </a:r>
          </a:p>
          <a:p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Мастер-классы: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«Изготовление нетрадиционного оборудования для сенсорного развития детей раннего возраста», «Важны для нашей крошки – ладушки-ладошки», «Использование нетрадиционных техник изобразительной деятельности с детьми раннего возраста в условиях семьи», «Сенсорное развитие детей в домашних условиях», «Шесть чувств. Сенсорное развитие детей на улице, на даче», «Использование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потешек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в повседневной жизни ребенка».</a:t>
            </a:r>
          </a:p>
          <a:p>
            <a:endParaRPr lang="ru-RU" sz="2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764704"/>
            <a:ext cx="7498080" cy="93610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2200" b="1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АДАПТАЦИЯ РЕБЕНКА К УСЛОВИЯМ ДОШКОЛЬНОЙ ОБРАЗОВАТЕЛЬНОЙ ОРГАНИЗАЦИИ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endParaRPr lang="ru-RU" sz="3200" b="1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435608" y="1268760"/>
            <a:ext cx="7498080" cy="4979640"/>
          </a:xfrm>
        </p:spPr>
        <p:txBody>
          <a:bodyPr>
            <a:normAutofit/>
          </a:bodyPr>
          <a:lstStyle/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День открытых дверей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для будущих воспитанников ДОО; </a:t>
            </a:r>
          </a:p>
          <a:p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Видеоролики: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«Как подготовить малыша к детскому саду в семье»;</a:t>
            </a:r>
          </a:p>
          <a:p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Электронная книга для родителей: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«С улыбкой в детский сад!»; </a:t>
            </a:r>
          </a:p>
          <a:p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Педагогическая гостиная: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«Готовность семьи и детей к детскому 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саду»; </a:t>
            </a:r>
          </a:p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Консультации: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«Роль семьи в поддержке эмоционально комфортного состояния ребенка в адаптационный период» «Режим дня – основа легкой адаптации к детскому саду»; </a:t>
            </a:r>
          </a:p>
          <a:p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Памятки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«Как подготовиться к посещению детского сада?», «Про режим и не только», «Первый день в детском саду».</a:t>
            </a:r>
          </a:p>
          <a:p>
            <a:endParaRPr lang="ru-RU" sz="2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764704"/>
            <a:ext cx="7498080" cy="93610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2400" b="1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РОЛЬ ИГРЫ И ДЕТСКОЙ СУБКУЛЬТУРЫ В ДОШКОЛЬНОМ ДЕТСТВЕ </a:t>
            </a:r>
            <a:r>
              <a:rPr lang="ru-RU" sz="24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endParaRPr lang="ru-RU" sz="3200" b="1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435608" y="1268760"/>
            <a:ext cx="7498080" cy="4979640"/>
          </a:xfrm>
        </p:spPr>
        <p:txBody>
          <a:bodyPr>
            <a:normAutofit lnSpcReduction="10000"/>
          </a:bodyPr>
          <a:lstStyle/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Мастер-классы: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«Конструктор из бросового материала», «Игры с детьми дома: 10 занимательных идей»; </a:t>
            </a:r>
          </a:p>
          <a:p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Тематические консультации: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«Играем или учимся», «Учимся играя»; – электронные книги: «Игры с правилами для детей», «Как не скучать в пути; </a:t>
            </a:r>
          </a:p>
          <a:p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Игра-приключение для родителей: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«Игра – это серьезно!»; </a:t>
            </a:r>
          </a:p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Игротека – совместные часы игры детей и родителей: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«Поиграем?!»; </a:t>
            </a:r>
          </a:p>
          <a:p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Семинары-практикумы: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«Организация сюжетно-ролевой игры в семье», «Как играть с ребенком?», «Что нужно детям для игры?»; – практикум для родителей: «Играем вместе с детьми»; </a:t>
            </a:r>
          </a:p>
          <a:p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Круглый стол: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«Игры нашего детства».</a:t>
            </a:r>
          </a:p>
          <a:p>
            <a:endParaRPr lang="ru-RU" sz="2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764704"/>
            <a:ext cx="7498080" cy="93610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2000" b="1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КОММУНИКАТИВНОЕ РАЗВИТИЕ И СОЦИАЛИЗАЦИЯ РЕБЕНКА ДОШКОЛЬНОГО ВОЗРАСТА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endParaRPr lang="ru-RU" sz="3200" b="1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435608" y="1268760"/>
            <a:ext cx="7498080" cy="4979640"/>
          </a:xfrm>
        </p:spPr>
        <p:txBody>
          <a:bodyPr>
            <a:normAutofit/>
          </a:bodyPr>
          <a:lstStyle/>
          <a:p>
            <a:pPr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Информационные сайты, форумы, родительские собрания, групповые и индивидуальные консультации: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«Какую роль оказывает общение взрослого с ребенком на его психическое развитие?», «Значение общения со сверстниками в психическом развитии ребенка», «Каковы последствия дефицита общения ребенка со взрослыми и сверстниками?», «Этапы развития общения со взрослыми»</a:t>
            </a:r>
          </a:p>
          <a:p>
            <a:pPr algn="just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764704"/>
            <a:ext cx="7498080" cy="93610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2200" b="1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ПОЗНАВАТЕЛЬНОЕ РАЗВИТИЕ ДЕТЕЙ В СЕМЬЕ</a:t>
            </a:r>
            <a:br>
              <a:rPr lang="ru-RU" sz="2200" b="1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endParaRPr lang="ru-RU" sz="3200" b="1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435608" y="1268760"/>
            <a:ext cx="7498080" cy="4979640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Деловые игры-дискуссии: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«Где взять ответы на вопросы?», «Юный испытатель дома и в ДОО», «Как познакомить ребенка с окружающим миром?», «Как организовать стимулирующее игровое пространство дома?»; 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Семинары–практикумы: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«Семейное коллекционирование как форма развития познавательного интереса у детей дошкольного возраста», «Игры-головоломки – интеллектуальное занятие по душе»;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Мастер-классы: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«Конструктивные игры с родителями по инженерному воспитанию детей дошкольного возраста».</a:t>
            </a:r>
          </a:p>
          <a:p>
            <a:pPr algn="just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764704"/>
            <a:ext cx="7498080" cy="93610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2200" b="1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ДУХОВНО-НРАВСТВЕННОЕ И ПАТРИОТИЧЕСКОЕ ВОСПИТАНИЕ ДЕТЕЙ В СЕМЬЕ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endParaRPr lang="ru-RU" sz="3200" b="1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435608" y="1268760"/>
            <a:ext cx="7498080" cy="4979640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Семейный праздник: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«День семьи, любви и верности»;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Встреча в семейном клубе: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«Герб моей семьи»;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Семейная гостиная: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«Моя семья – очаг уюта и добра», «Семья – малая Родина»; 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Мастер-классы: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«Пишем летопись семьи», «Народная кукла своими руками»; 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Педагогическая гостиная: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«Семья – малая Родина»; 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Конкурсы: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«Стихи о родном городе», «Слово о Великой Отечественной войне»; 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Вернисаж: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«Вот эта улица, вот этот дом…»; 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Интеллектуальная игра: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«История моего города»; 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Семейные концерты: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«Моя дружная семья», «Победа в сердцах»; </a:t>
            </a:r>
          </a:p>
          <a:p>
            <a:pPr algn="just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764704"/>
            <a:ext cx="7498080" cy="93610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2400" b="1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ТРУДОВОЕ ВОСПИТАНИЕ В СЕМЬЕ </a:t>
            </a:r>
            <a:r>
              <a:rPr lang="ru-RU" sz="24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endParaRPr lang="ru-RU" sz="3200" b="1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435608" y="1268760"/>
            <a:ext cx="7498080" cy="4979640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Тематические встречи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 людьми разных профессий: «Календарь профессий» (в течение года); 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Акции: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«Трудовой десант» (посадка растений, деревьев на территории ДОО, уборка сухой листвы), «Цветочная поляна и волшебный огород», «Огород на подоконнике»; 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Мастер-класс: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«Вместе дело спорится»; 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Фотовыставки: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«День добрых дел», «Мы любим маме помогать»; 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Игровой практикум: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«Посиделки в русской избе», «Терпение и труд все перетрут».</a:t>
            </a:r>
          </a:p>
          <a:p>
            <a:pPr algn="just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764704"/>
            <a:ext cx="7498080" cy="93610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2400" b="1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РАЗВИТИЕ РЕЧИ У ДЕТЕЙ ДОШКОЛЬНОГО ВОЗРАСТА В СЕМЬЕ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200" b="1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endParaRPr lang="ru-RU" sz="3200" b="1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435608" y="1556792"/>
            <a:ext cx="7498080" cy="469160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Мастер-класс: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«Игры для развития мелкой моторики из бросового материала»; 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Литературная гостиная: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«Любимые книги и произведения семей воспитанников» (по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подтемам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«Зимняя сказка», «Любимая русская народная сказка» и др.; 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Конкурсы чтецов для всей семьи.</a:t>
            </a:r>
          </a:p>
          <a:p>
            <a:pPr algn="just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764704"/>
            <a:ext cx="7498080" cy="93610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2400" b="1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ГЕНДЕРНОЕ ВОСПИТАНИЕ В</a:t>
            </a:r>
            <a:r>
              <a:rPr lang="ru-RU" sz="24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СЕМЬЕ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endParaRPr lang="ru-RU" sz="3200" b="1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475656" y="1124744"/>
            <a:ext cx="7498080" cy="5123656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Семинар-практикум: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«Мальчики и девочки – два разных мира»; </a:t>
            </a:r>
          </a:p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Мастер-класс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 изготовлению самодельных игрушек для сюжетно ролевых игр: «Играют мальчики. Играют девочки»; </a:t>
            </a:r>
          </a:p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Семейная гостиная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 «В стране мальчишек и девчонок», «Папа может, мама может», «Поощрения мальчиков и девочек»; </a:t>
            </a:r>
          </a:p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Круглые столы: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«Как и во что играют мальчики и девочки», «Книги для мальчиков и девочек», «Фильмы и мультфильмы для мальчиков и девочек», «Приоритеты выбора ролей в игровой деятельности дошкольника», консультации «Мой сын играет в куклы», «Трудности воспитания: мама-сын, папа-дочь», «Мальчики и девочки – два разных мира», « «Традиции воспитания мальчиков и девочек с Древней Руси до наших дней» («Воспитание мальчиков и девочек в русской традиционной культуре»); </a:t>
            </a:r>
          </a:p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Семинары-практикумы: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«Как воспитать мальчика, чтобы он стал настоящим мужчиной», «Роль отца в воспитании дочери»</a:t>
            </a:r>
          </a:p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Мастер-классы: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«Праздник рукоделия для мальчиков и девочек», «Спорт для мальчиков и девочек»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  <a:hlinkClick r:id="rId2"/>
              </a:rPr>
              <a:t>https://irzar.ru/prosvetitelskie-materialy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endParaRPr lang="ru-RU" sz="3200" b="1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Снимок экрана (51)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403648" y="1484784"/>
            <a:ext cx="7424826" cy="41764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764704"/>
            <a:ext cx="7498080" cy="93610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2400" b="1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ХУДОЖЕСТВЕННО-ЭСТЕТИЧЕСКОЕ ВОСПИТАНИЕ В СЕМЬЕ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endParaRPr lang="ru-RU" sz="3200" b="1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475656" y="1556792"/>
            <a:ext cx="7498080" cy="469160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Мастер-классы: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«Театральная маска», «Народная кукла», «Рисуем без воды», «Музыкальные инструменты своими руками», «Бумажное моделирование»; 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Проектная деятельность: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«Любимая музыка моей семьи», «Как прекрасен этот мир», «С кисточкой и музыкой в ладошке», «Бабушкин сундучок», «Наш волшебный пластилин»;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Детско-родительские объединения: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«Клуб любителей музыки и театра», «Кладовая мудрости», «Музыкальная палитра», «Творческий калейдоскоп».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764704"/>
            <a:ext cx="7498080" cy="93610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2400" b="1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ПСИХОЛОГИЧЕСКАЯ ГОТОВНОСТЬ К ШКО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ЛЕ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endParaRPr lang="ru-RU" sz="3200" b="1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475656" y="1196752"/>
            <a:ext cx="7498080" cy="5051648"/>
          </a:xfrm>
        </p:spPr>
        <p:txBody>
          <a:bodyPr>
            <a:normAutofit/>
          </a:bodyPr>
          <a:lstStyle/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Информационные сайты, форумы, родительские собрания: </a:t>
            </a:r>
          </a:p>
          <a:p>
            <a:pPr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«Основные характеристики психологической готовности к школе», «Как формировать интеллектуальную готовность к школе в условиях семьи», «Факторы риска в период адаптации к школьному обучению. Как их избежать?», «Как научить ребенка произвольной регуляции поведения?», «Особенности общения со взрослыми и сверстниками и психологическая готовность ребенка к школе; </a:t>
            </a:r>
          </a:p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Интеллектуальный КВН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совместно с детьми: «По дороге в первый класс»; </a:t>
            </a:r>
          </a:p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Семейный клуб: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«Школа для родителей будущих первоклассников».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764704"/>
            <a:ext cx="7498080" cy="93610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2400" b="1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ОТНОШЕНИЯ БРАТЬЕВ И СЕСТЕР В СЕМЬЕ </a:t>
            </a:r>
            <a:r>
              <a:rPr lang="ru-RU" sz="24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endParaRPr lang="ru-RU" sz="3200" b="1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475656" y="1196752"/>
            <a:ext cx="7498080" cy="505164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Семинар с элементами тренинга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 «Чтобы братья были друзьями»; 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Дискуссии: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«Братья и сестры – откуда столько вражды»; 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Тематические консультации: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«Взаимодействие братьев и сестер внутри семейных отношений», «Конфликты между братом и сестрой: что делать родителям и как себя вести», «Понимаем ли мы друг друга?», «Отношения между братьями и сестрами», «Взаимоотношения между братьями и сестрами (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сиблингами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) в семье», «Как подружить два разных мира»; – анкетирование: «Дружна ли ваша семья?»; 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Создание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фотоисторий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 основе цифровых повествований.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764704"/>
            <a:ext cx="7498080" cy="93610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2400" b="1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ДЕДУШКИ И БАБУШКИ В ЖИЗНИ РЕБЕНКА</a:t>
            </a:r>
            <a:r>
              <a:rPr lang="ru-RU" sz="24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endParaRPr lang="ru-RU" sz="3200" b="1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475656" y="1196752"/>
            <a:ext cx="7498080" cy="505164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Родительское собрание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 «Воспитательная роль бабушек и дедушек в семье»;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Видеопрезентация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 «Мы с бабушкой и дедушкой лучшие друзья»; 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Серия мастер-классов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 «Золотые руки бабушки моей»;</a:t>
            </a:r>
          </a:p>
          <a:p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Этнопосиделки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«Бабушка рядышком…»;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Тематическое кафе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для бабушек и дедушек: «Бабушки и дедушки хранители семейных ценностей», «Воспитание поколений»; 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Совместные досуги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 участием бабушек и дедушек: «Традиции старшего поколения», «Игры наших бабушек и дедушек».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764704"/>
            <a:ext cx="7498080" cy="93610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2400" b="1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ПООЩРЕНИЕ И НАКАЗАНИЕ В СЕМЬЕ</a:t>
            </a:r>
            <a:r>
              <a:rPr lang="ru-RU" sz="24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endParaRPr lang="ru-RU" sz="3200" b="1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475656" y="1196752"/>
            <a:ext cx="7498080" cy="505164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Родительское собрание: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«Методы поощрения и наказания ребенка в семье»; 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Семинар-практикум: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«Искусство хвалить»; 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Семейный праздник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 «Мы умеем дружно жить»; 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Лекторий для родителей: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«Предупреждение жестокого обращения с детьми дошкольного возраста»;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Тематические консультации и аудиозаписи: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«Предупреждение жестокого обращения с детьми дошкольного возраста», «Можно ли наказывать ребенка?»; 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Педагогическая гостиная: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«Поощрения и наказания в семье: вред или польза?», «Можно ли обойтись без наказания?», «Наказать нельзя помиловать», «Понимаем ли мы друг друга».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764704"/>
            <a:ext cx="7498080" cy="93610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2400" b="1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РАЗВОД В СЕМЬЕ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endParaRPr lang="ru-RU" sz="3200" b="1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475656" y="1196752"/>
            <a:ext cx="7498080" cy="505164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Книжная выставка, буклет: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«Правила поведения родителей с ребенком в стадии развода»; 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Памятка: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«Как помочь ребенку пережить развод родителей»; 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Семинары–практикумы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 «Влияние внутрисемейных отношений на формирование личности ребенка», «Благополучие вашего ребенка»; 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Индивидуальные консультации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 «Как говорить с ребенком о разводе?», «Развод – это серьезно», «Мама или папа?».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764704"/>
            <a:ext cx="7498080" cy="93610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2400" b="1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ТРЕВОЖНОСТЬ И СТРАХИ УДОШКОЛЬНИКОВ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endParaRPr lang="ru-RU" sz="3200" b="1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475656" y="1196752"/>
            <a:ext cx="7498080" cy="505164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Родительские собрания: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«Профилактика возникновения детских страхов», «Причины детской тревожности»; 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Консультации: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«Особенности проявления страхов у детей дошкольного возраста», «Как преодолеть детские страхи», «Как снизить детскую тревожность»; 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Круглые столы: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«Какие страхи бывают у мальчиков и девочек?», «Коррекция страхов и тревожности у дошкольника», «Взаимодействие с тревожными детьми», «Детские страхи – это серьезно»; 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Семейная гостиная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 «Что нужно знать о детских страхах», «Профилактика тревожности»; 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Мастер-классы: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«Метод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сказкотерапии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в работе с детскими страхами», «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Арт-терапия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в работе по снижению тревожности у дошкольников».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764704"/>
            <a:ext cx="7498080" cy="93610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2400" b="1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ВОСПИТАНИЕ РЕБЕНКА В НЕПОЛНОЙ СЕМЬЕ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endParaRPr lang="ru-RU" sz="3200" b="1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475656" y="1196752"/>
            <a:ext cx="7498080" cy="505164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Круглые столы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 обсуждением проблемных ситуаций: «Мама и папа – два разных мира», «Трудности в воспитании детей», «Лучше мамы друга нет!», «Воспитание в неполной семье»; 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Памятки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 «Развод и ребенок», «Терапия внутренних семейных систем»;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Консультация: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«Проблемы воспитания ребенка в неполной семье и пути их коррекции»;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Педагогическое поручение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(творческое домашнее задание для родителей): «Новые семейные традиции».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764704"/>
            <a:ext cx="7498080" cy="93610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2400" b="1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ПОДДЕРЖКА РОДИТЕЛЬСКОГО АВТОРИТЕТА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endParaRPr lang="ru-RU" sz="3200" b="1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475656" y="1196752"/>
            <a:ext cx="7498080" cy="505164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Дискуссия: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«Откуда берется родительский авторитет?»;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Педагогическая гостиная: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«Слагаемые родительского авторитета»; 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Круглые столы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 «Роль отца в воспитании ребенка», «Мама и папа два разных мира», «Зачем нужен папа»; 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Тренинг: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«Я успешный родитель»; 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Семинары-практикумы: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«Учимся искусству общения с детьми», «Способы эффективного взаимодействия с ребенком», «Родительский авторитет в воспитании ребенка»; –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Консультации: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«Стили воспитания в семье», «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Гиперопека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»;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Памятки, буклеты, информационные стенды, тематические аудиозаписи, видеоролики.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764704"/>
            <a:ext cx="7498080" cy="93610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2400" b="1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ВЫБОР ПРАВИЛЬНЫХ ИГРУШЕК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endParaRPr lang="ru-RU" sz="3200" b="1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475656" y="1196752"/>
            <a:ext cx="7498080" cy="505164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Семинар-практикум: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«Игра "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Геоконт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"»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В.В.Воскобовича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– это интересно»; 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Консультация с элементами тренинга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 «Шахматы. Развитие интеллекта и характера»; </a:t>
            </a:r>
          </a:p>
          <a:p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Видеомарафон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 «Игры и игрушки для ребенка в семье, их значение»; 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Педагогические выставки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 «Воспитывающая игрушка»; «Моя любимая игра», «Моя любимая игрушка»; 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Мастер-классы: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«Игрушки нашими руками»; 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Тематические аудиозаписи и консультации; 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Видеоролики: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«Игрушки в соответствии с возрастом и интересами детей»;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Дискуссия: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«Игра в жизни ребенка дошкольного возраста»;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2700" b="1" dirty="0" smtClean="0">
                <a:effectLst/>
                <a:latin typeface="Times New Roman" pitchFamily="18" charset="0"/>
                <a:cs typeface="Times New Roman" pitchFamily="18" charset="0"/>
              </a:rPr>
              <a:t>СПЕЦИФИКА И СТРУКТУРА </a:t>
            </a:r>
            <a:br>
              <a:rPr lang="ru-RU" sz="2700" b="1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effectLst/>
                <a:latin typeface="Times New Roman" pitchFamily="18" charset="0"/>
                <a:cs typeface="Times New Roman" pitchFamily="18" charset="0"/>
              </a:rPr>
              <a:t>ДЕТСКО - РОДИТЕЛЬСКИХ ОТНОШЕНИЙ</a:t>
            </a:r>
            <a:r>
              <a:rPr lang="ru-RU" sz="2700" dirty="0" smtClean="0"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endParaRPr lang="ru-RU" sz="3200" b="1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Родительские собрания: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«Секреты родительской любви», «Слагаемые счастливого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родительства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»; 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Устный педагогический журнал: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«Стили родительского воспитания»; 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Педагогическая гостиная: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«Дети и родители – два разных мира?»;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764704"/>
            <a:ext cx="7498080" cy="93610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2400" b="1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ДОМАШНИЕ ПИТОМЦЫ В СЕМЬЕ</a:t>
            </a:r>
            <a:br>
              <a:rPr lang="ru-RU" sz="2400" b="1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endParaRPr lang="ru-RU" sz="3200" b="1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475656" y="1196752"/>
            <a:ext cx="7498080" cy="5051648"/>
          </a:xfrm>
        </p:spPr>
        <p:txBody>
          <a:bodyPr>
            <a:normAutofit/>
          </a:bodyPr>
          <a:lstStyle/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Круглые столы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 «Уход за питомцами как один из методов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анималотерапии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», «Пушистые» воспитатели», «Безопасное общение с животными», «Рекомендации по уходу за домашними питомцами»; – педагогическая гостиная: «Воспитание ответственности через уход за питомцами», «Кто в вашей семье ухаживает за домашними животными?»; 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Конкурс видеороликов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 «Я и мой питомец»; </a:t>
            </a:r>
          </a:p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Проекты: «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Мои любимые домашние животные», «Игрушки для животных», «День питомца»; </a:t>
            </a:r>
          </a:p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Альманах: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«Домашние животные в жизни ребенка»; 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Встречи с кинологами.</a:t>
            </a:r>
          </a:p>
          <a:p>
            <a:pPr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764704"/>
            <a:ext cx="7498080" cy="93610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2400" b="1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ВРЕДНЫЕ ПРИВЫЧКИ</a:t>
            </a:r>
            <a:br>
              <a:rPr lang="ru-RU" sz="2400" b="1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endParaRPr lang="ru-RU" sz="3200" b="1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475656" y="1196752"/>
            <a:ext cx="7498080" cy="505164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Родительские собрания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 «Вредные привычки в жизни ребенка и его родителей»;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Круглые столы: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«Что делать, чтобы у детей не было вредных привычек», «Как отучить малыша от вредной привычки»; 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Семинары-практикумы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 «Как и что делать, чтобы отучить ребенка от вредной привычки»; 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Консультации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для родителей: «Мой ребенок грызет ногти», «Никак не могу отучить ребенка сосать палец», «Детская мастурбация – это нормально?», «Роль семьи в формировании вредных привычек ребенка».</a:t>
            </a:r>
          </a:p>
          <a:p>
            <a:pPr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764704"/>
            <a:ext cx="7498080" cy="93610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2400" b="1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КОМПЬЮТЕР, ИНТЕРНЕТ И КИБЕРБЕЗОПАСНОСТЬ ДЕТЕЙ ДОШКОЛЬНОГО ВОЗРАСТА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endParaRPr lang="ru-RU" sz="3200" b="1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475656" y="1412776"/>
            <a:ext cx="7498080" cy="4835624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Родительские собрания, тематические встречи-обсуждения с передачей опыта, дискуссии: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«Как выбрать полезную компьютерную игру?», «Защита ребенка от деструктивной информации», «Организация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кибербезопасной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среды дошкольника», «Интернет-зависимость – как избежать?»;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Конкурс семейных девизов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 «Скажем «Нет» вредным привычкам!»; 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Визуальная информация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 памятки, буклеты; 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Практикумы: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«Как отказаться от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гаджетов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или что такое цифровой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детокс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?», «Вред и польза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гаджетов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у детей», «Профилактика зависимостей».</a:t>
            </a:r>
          </a:p>
          <a:p>
            <a:pPr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764704"/>
            <a:ext cx="7498080" cy="93610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2400" b="1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ДОПОЛНИТЕЛЬНОЕ ОБРАЗОВАНИЕ ДЕТЕЙ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endParaRPr lang="ru-RU" sz="3200" b="1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475656" y="1412776"/>
            <a:ext cx="7498080" cy="4835624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Круглый стол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 «Как выбрать дополнительную образовательную программу для ребенка?»; 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Дискуссия: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«Дополнительное образование дошкольников: быть или не быть?»; 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Презентация дополнительных образовательных программ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реализуемых ДОО; 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День открытых дверей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по дополнительному образованию в ДОО; 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Мастер-класс: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«Как раскрыть таланты и способности ребенка?»; </a:t>
            </a:r>
          </a:p>
          <a:p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Фотозоны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с результатами освоения дополнительных образовательных программ.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764704"/>
            <a:ext cx="7498080" cy="93610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2400" b="1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ПРОСТРАНСТВО РОДИТЕЛЬСКИХ ИНИЦИАТИВ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endParaRPr lang="ru-RU" sz="3200" b="1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475656" y="1412776"/>
            <a:ext cx="7498080" cy="4835624"/>
          </a:xfrm>
        </p:spPr>
        <p:txBody>
          <a:bodyPr>
            <a:norm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Семейные или родительские клубы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Клуб молодой семьи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Клуб выходного дня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Управляющий совет ДОО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«День Управляющего совета»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«День родительского самоуправления»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«Дни родительской инициативы»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Организация театральной студии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Организация семейного волонтерского движения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«Мамина (папина) пятиминутка» 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2700" b="1" dirty="0" smtClean="0">
                <a:effectLst/>
                <a:latin typeface="Times New Roman" pitchFamily="18" charset="0"/>
                <a:cs typeface="Times New Roman" pitchFamily="18" charset="0"/>
              </a:rPr>
              <a:t>СЕМЕЙНЫЕ ЦЕННОСТИ И ТРАДИЦИИ</a:t>
            </a:r>
            <a:br>
              <a:rPr lang="ru-RU" sz="2700" b="1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endParaRPr lang="ru-RU" sz="3200" b="1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Эссе для родителей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«Что для меня значит быть родителем?»;</a:t>
            </a:r>
          </a:p>
          <a:p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Арт-проект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«Герб семьи»; 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Упражнение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«Семь Я»; 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Рефлексия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«Воспоминание о детстве»;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Изготовление именной книжки ребенка;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Акции: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«Домики для птиц», «Территория Детства», «Цветущий ДОО», «Книга для детской библиотеки», «Собери макулатуру, сохрани дерево», «Корм для друзей наших меньших», «Расскажи о своем герое Великой Отечественной войны», «Окна Победы» и др.; 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Проекты: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«Игры нашего двора!». Древо семьи». «Летнее путешествие всей семьей». «Ребенок – Семья – История». «Наши имена», «Когда мы родились», «Где мы родились». 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«Книга года».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Создание общей групповой книги, описывающей самые значимые семейные события в жизни каждого ребенка в текущем году. «Увлечения моей семьи», «Семейное древо», «Семейные праздники», «Сундучок семейных ценностей», «Подарок для бабушки», «Подарок для дедушки», «Трудовые династии наших родителей», «Моя семья».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42617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2000" b="1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ПЕДАГОГИЧЕСКАЯ ПОМОЩЬ РОДИТЕЛЯМ (ЗАКОННЫМ ПРЕДСТАВИТЕЛЯМ) ДЕТЕЙ ДОШКОЛЬНОГО ВОЗРАСТА В СОЗДАНИИ ОБРАЗОВАТЕЛЬНОЙ СРЕДЫ СЕМЬИ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endParaRPr lang="ru-RU" sz="3200" b="1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435608" y="1628800"/>
            <a:ext cx="7498080" cy="4619600"/>
          </a:xfrm>
        </p:spPr>
        <p:txBody>
          <a:bodyPr>
            <a:normAutofit fontScale="62500" lnSpcReduction="2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Родительские собрания: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«Как создать образовательную среду дома?», «Развивающие игры и игрушки в семье», «Среда глазами ребенка», «Создание условий для поддержки детской инициативы и самостоятельности дошкольника в семье», «Как помочь ребенку проявить интерес к занятиям в ДОО»; 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Устный педагогический журнал: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«Конструктор домашней среды», «Ребенок в мегаполисе»; 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Деловая игра: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«Природа или технологии?»; 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Консультация с элементами практикума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«Роль семьи в создании условий психологического благополучия ребенка»; 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Семинар-практикум: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«Семейная образовательная среда как источник разнообразного культурного опыта ребенка-дошкольника»;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42617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2000" b="1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ПЕДАГОГИЧЕСКАЯ ПОМОЩЬ РОДИТЕЛЯМ (ЗАКОННЫМ ПРЕДСТАВИТЕЛЯМ) ДЕТЕЙ ДОШКОЛЬНОГО ВОЗРАСТА В СОЗДАНИИ ОБРАЗОВАТЕЛЬНОЙ СРЕДЫ СЕМЬИ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endParaRPr lang="ru-RU" sz="3200" b="1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435608" y="1700808"/>
            <a:ext cx="7498080" cy="4547592"/>
          </a:xfrm>
        </p:spPr>
        <p:txBody>
          <a:bodyPr>
            <a:normAutofit fontScale="62500" lnSpcReduction="2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Игровые практикумы: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«Интерактивная комната для малыша», «Моделируем образовательную среду сами»; 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Образовательный маршрут: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«Как рождается книга»; 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Вечер вопросов и ответов: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«Организация семейной образовательной среды»; 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Педагогический брифинг: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«Семейная образовательная среда нужна?»; – досуг: «Семейная среда»; </a:t>
            </a:r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Буклеты,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подкасты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, памятки: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«Влияние образовательной среды на развитие детей», «Дидактические игры своими руками», «Музеи, выставки, театры и концерты как часть образовательной среды».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42617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2000" b="1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ОСОБЕННОСТИ ПИТАНИЯ, ЗДОРОВОГО ОБРАЗА ЖИЗНИ И БЕЗОПАСНОСТИ ДЕТЕЙ РАННЕГО И ДОШКОЛЬНОГО ВОЗРАСТОВ </a:t>
            </a:r>
            <a:r>
              <a:rPr lang="ru-RU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endParaRPr lang="ru-RU" sz="3200" b="1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435608" y="1700808"/>
            <a:ext cx="7498080" cy="4547592"/>
          </a:xfrm>
        </p:spPr>
        <p:txBody>
          <a:bodyPr>
            <a:normAutofit/>
          </a:bodyPr>
          <a:lstStyle/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Родительские собрания: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«Как сохранить здоровье ребенка?», «Адаптация к ДОО и здоровье ребенка», «Пути формирования у детей дошкольного возраста основ здорового образа жизни»; </a:t>
            </a:r>
          </a:p>
          <a:p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Электронные книги для родителей: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«В детский сад пойду без слез!»; </a:t>
            </a:r>
          </a:p>
          <a:p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Совместная спортивно-интеллектуальная игра: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«Форт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Боярд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»; </a:t>
            </a:r>
          </a:p>
          <a:p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Проект: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«Давайте познакомимся»; </a:t>
            </a:r>
          </a:p>
          <a:p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Видеоролики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«Здоровая семья»; </a:t>
            </a:r>
          </a:p>
          <a:p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Тематические маршруты здоровья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в соответствии с сезоном; 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42617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ЗНАЧИМОСТЬ РЕЖИМА ДНЯ В РАЗНЫЕ ВОЗРАСТНЫЕ ПЕРИОДЫ ДЕТСТВА, СПОСОБЫ ЗДОРОВЬЕСБЕРЕЖЕНИЯ В УСЛОВИЯХ СЕМЬИ, ПОДДЕРЖАНИЯ В СЕМЬЕ ЗДОРОВОГО ОБРАЗА ЖИЗНИ</a:t>
            </a:r>
            <a:r>
              <a:rPr lang="ru-RU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endParaRPr lang="ru-RU" sz="3200" b="1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435608" y="1700808"/>
            <a:ext cx="7498080" cy="4547592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Мастер-классы: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«Игры нескольких поколений», «Пальчиковые игры для детей дошкольного возраста», «Школа мяча», «Мама, папа, занимайтесь со мной!»; </a:t>
            </a:r>
          </a:p>
          <a:p>
            <a:pPr algn="just"/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Дискуссии: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«Нужен ли режим, когда ребенок дома?», «Целебный сон, или еще раз про режим»; </a:t>
            </a:r>
          </a:p>
          <a:p>
            <a:pPr algn="just"/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Деловые игры: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«Когда пора менять режим», «Режим дня в детском саду и дома», «Выходной: развлекательный центр или прогулка в парк?», «Почему все знают, что вредно для здоровья, но не соблюдают требования?»; – маршруты выходного дня: «Прогулка в лес на лыжах», «Катание на коньках», «Скандинавская ходьба», «Бассейн», «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Велопрогулка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»; </a:t>
            </a:r>
          </a:p>
          <a:p>
            <a:pPr algn="just"/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Фоторепортаж: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«Мама, папа, я – спортивная семья»; – физкультурный досуг: «Мама, папа, я – физкультурная семья!».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42617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2000" b="1" dirty="0" smtClean="0">
                <a:effectLst/>
                <a:latin typeface="Times New Roman" pitchFamily="18" charset="0"/>
                <a:cs typeface="Times New Roman" pitchFamily="18" charset="0"/>
              </a:rPr>
              <a:t>РАЦИОНАЛЬНОЕ ПИТАНИЕ ДЕТЕЙ РАЗЛИЧНЫХ ВОЗРАСТОВ, НЕОБХОДИМЫЙ ДЛЯ ЗДОРОВЬЯ БАЛАНС ВЕЩЕСТВ</a:t>
            </a:r>
            <a:r>
              <a:rPr lang="ru-RU" sz="2000" dirty="0" smtClean="0"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endParaRPr lang="ru-RU" sz="3200" b="1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435608" y="1268760"/>
            <a:ext cx="7498080" cy="4979640"/>
          </a:xfrm>
        </p:spPr>
        <p:txBody>
          <a:bodyPr>
            <a:normAutofit fontScale="77500" lnSpcReduction="20000"/>
          </a:bodyPr>
          <a:lstStyle/>
          <a:p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Родительское собрание: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«Что необходимо для обеспечения ребенку рационального и сбалансированного питания»; </a:t>
            </a:r>
          </a:p>
          <a:p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Дискуссия: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«Культура приема пищи: прихоть или необходимость?»; </a:t>
            </a:r>
          </a:p>
          <a:p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Устный педагогический журнал: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«Правильное питание – залог здоровья»; </a:t>
            </a:r>
          </a:p>
          <a:p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Мастер-класс по приготовлению здоровой пищи: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«А ну-ка, мамы!»; </a:t>
            </a:r>
          </a:p>
          <a:p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Обмен рецептами полезных блюд: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«Сундучок бабушкиных рецептов»; – консультации: «Как приучить ребенка к полезным продуктам», «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Здоровьесберегающие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технологии на логопедических занятиях», «Все о питании детей», «Правильное питание – залог здоровья», «Зачем нужно закаливание»; </a:t>
            </a:r>
          </a:p>
          <a:p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Досуг: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«Сервируем стол вместе с детьми»; </a:t>
            </a:r>
          </a:p>
          <a:p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Мастер-классы повара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с дегустацией блюд, которые полезны для детей, но очень редко входят в культуру питания семьи: «Необычные обычные блюда на детском столе».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3579</TotalTime>
  <Words>2981</Words>
  <Application>Microsoft Office PowerPoint</Application>
  <PresentationFormat>Экран (4:3)</PresentationFormat>
  <Paragraphs>284</Paragraphs>
  <Slides>34</Slides>
  <Notes>26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Солнцестояние</vt:lpstr>
      <vt:lpstr>Муниципальное автономное дошкольное образовательное учреждение «Детский сад № 50» Свердловская область, г. Краснотурьинск, ул. Микова, 42, т.8 (34384) 4-11-34 </vt:lpstr>
      <vt:lpstr>https://irzar.ru/prosvetitelskie-materialy </vt:lpstr>
      <vt:lpstr>  СПЕЦИФИКА И СТРУКТУРА  ДЕТСКО - РОДИТЕЛЬСКИХ ОТНОШЕНИЙ  </vt:lpstr>
      <vt:lpstr>  СЕМЕЙНЫЕ ЦЕННОСТИ И ТРАДИЦИИ  </vt:lpstr>
      <vt:lpstr>  ПЕДАГОГИЧЕСКАЯ ПОМОЩЬ РОДИТЕЛЯМ (ЗАКОННЫМ ПРЕДСТАВИТЕЛЯМ) ДЕТЕЙ ДОШКОЛЬНОГО ВОЗРАСТА В СОЗДАНИИ ОБРАЗОВАТЕЛЬНОЙ СРЕДЫ СЕМЬИ  </vt:lpstr>
      <vt:lpstr>  ПЕДАГОГИЧЕСКАЯ ПОМОЩЬ РОДИТЕЛЯМ (ЗАКОННЫМ ПРЕДСТАВИТЕЛЯМ) ДЕТЕЙ ДОШКОЛЬНОГО ВОЗРАСТА В СОЗДАНИИ ОБРАЗОВАТЕЛЬНОЙ СРЕДЫ СЕМЬИ  </vt:lpstr>
      <vt:lpstr>  ОСОБЕННОСТИ ПИТАНИЯ, ЗДОРОВОГО ОБРАЗА ЖИЗНИ И БЕЗОПАСНОСТИ ДЕТЕЙ РАННЕГО И ДОШКОЛЬНОГО ВОЗРАСТОВ    </vt:lpstr>
      <vt:lpstr>   ЗНАЧИМОСТЬ РЕЖИМА ДНЯ В РАЗНЫЕ ВОЗРАСТНЫЕ ПЕРИОДЫ ДЕТСТВА, СПОСОБЫ ЗДОРОВЬЕСБЕРЕЖЕНИЯ В УСЛОВИЯХ СЕМЬИ, ПОДДЕРЖАНИЯ В СЕМЬЕ ЗДОРОВОГО ОБРАЗА ЖИЗНИ    </vt:lpstr>
      <vt:lpstr>  РАЦИОНАЛЬНОЕ ПИТАНИЕ ДЕТЕЙ РАЗЛИЧНЫХ ВОЗРАСТОВ, НЕОБХОДИМЫЙ ДЛЯ ЗДОРОВЬЯ БАЛАНС ВЕЩЕСТВ    </vt:lpstr>
      <vt:lpstr>  ОСНОВЫ БЕЗОПАСНОГО ПОВЕДЕНИЯ ДЕТЕЙ ДОШКОЛЬНОГО ВОЗРАСТА В БЫТУ, СОЦИУМЕ, НА ПРИРОДЕ     </vt:lpstr>
      <vt:lpstr>  ВОСПИТАНИЕ И РАЗВИТИЕ ДЕТЕЙ МЛАДЕНЧЕСКОГО И РАННЕГО ВОЗРАСТОВ (ОТ 2 МЕСЯЦЕВ ДО 3 ЛЕТ)     </vt:lpstr>
      <vt:lpstr>  АДАПТАЦИЯ РЕБЕНКА К УСЛОВИЯМ ДОШКОЛЬНОЙ ОБРАЗОВАТЕЛЬНОЙ ОРГАНИЗАЦИИ      </vt:lpstr>
      <vt:lpstr>  РОЛЬ ИГРЫ И ДЕТСКОЙ СУБКУЛЬТУРЫ В ДОШКОЛЬНОМ ДЕТСТВЕ        </vt:lpstr>
      <vt:lpstr>   КОММУНИКАТИВНОЕ РАЗВИТИЕ И СОЦИАЛИЗАЦИЯ РЕБЕНКА ДОШКОЛЬНОГО ВОЗРАСТА        </vt:lpstr>
      <vt:lpstr>   ПОЗНАВАТЕЛЬНОЕ РАЗВИТИЕ ДЕТЕЙ В СЕМЬЕ         </vt:lpstr>
      <vt:lpstr>    ДУХОВНО-НРАВСТВЕННОЕ И ПАТРИОТИЧЕСКОЕ ВОСПИТАНИЕ ДЕТЕЙ В СЕМЬЕ           </vt:lpstr>
      <vt:lpstr>    ТРУДОВОЕ ВОСПИТАНИЕ В СЕМЬЕ           </vt:lpstr>
      <vt:lpstr>     РАЗВИТИЕ РЕЧИ У ДЕТЕЙ ДОШКОЛЬНОГО ВОЗРАСТА В СЕМЬЕ          </vt:lpstr>
      <vt:lpstr>     ГЕНДЕРНОЕ ВОСПИТАНИЕ В СЕМЬЕ           </vt:lpstr>
      <vt:lpstr>     ХУДОЖЕСТВЕННО-ЭСТЕТИЧЕСКОЕ ВОСПИТАНИЕ В СЕМЬЕ          </vt:lpstr>
      <vt:lpstr>     ПСИХОЛОГИЧЕСКАЯ ГОТОВНОСТЬ К ШКОЛЕ          </vt:lpstr>
      <vt:lpstr>     ОТНОШЕНИЯ БРАТЬЕВ И СЕСТЕР В СЕМЬЕ            </vt:lpstr>
      <vt:lpstr>     ДЕДУШКИ И БАБУШКИ В ЖИЗНИ РЕБЕНКА           </vt:lpstr>
      <vt:lpstr>     ПООЩРЕНИЕ И НАКАЗАНИЕ В СЕМЬЕ           </vt:lpstr>
      <vt:lpstr>     РАЗВОД В СЕМЬЕ          </vt:lpstr>
      <vt:lpstr>     ТРЕВОЖНОСТЬ И СТРАХИ УДОШКОЛЬНИКОВ          </vt:lpstr>
      <vt:lpstr>     ВОСПИТАНИЕ РЕБЕНКА В НЕПОЛНОЙ СЕМЬЕ          </vt:lpstr>
      <vt:lpstr>     ПОДДЕРЖКА РОДИТЕЛЬСКОГО АВТОРИТЕТА         </vt:lpstr>
      <vt:lpstr>     ВЫБОР ПРАВИЛЬНЫХ ИГРУШЕК        </vt:lpstr>
      <vt:lpstr>     ДОМАШНИЕ ПИТОМЦЫ В СЕМЬЕ         </vt:lpstr>
      <vt:lpstr>     ВРЕДНЫЕ ПРИВЫЧКИ         </vt:lpstr>
      <vt:lpstr>     КОМПЬЮТЕР, ИНТЕРНЕТ И КИБЕРБЕЗОПАСНОСТЬ ДЕТЕЙ ДОШКОЛЬНОГО ВОЗРАСТА          </vt:lpstr>
      <vt:lpstr>     ДОПОЛНИТЕЛЬНОЕ ОБРАЗОВАНИЕ ДЕТЕЙ         </vt:lpstr>
      <vt:lpstr>     ПРОСТРАНСТВО РОДИТЕЛЬСКИХ ИНИЦИАТИВ        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автономное дошкольное образовательное учреждение «Детский сад № 50» Свердловская область, г. Краснотурьинск, ул. Микова, 42, т.8 (34384) 4-11-34</dc:title>
  <dc:creator>ADMIN</dc:creator>
  <cp:lastModifiedBy>ADMIN</cp:lastModifiedBy>
  <cp:revision>3</cp:revision>
  <dcterms:created xsi:type="dcterms:W3CDTF">2025-03-19T07:11:17Z</dcterms:created>
  <dcterms:modified xsi:type="dcterms:W3CDTF">2025-12-02T10:21:44Z</dcterms:modified>
</cp:coreProperties>
</file>