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4"/>
  </p:notesMasterIdLst>
  <p:sldIdLst>
    <p:sldId id="256" r:id="rId2"/>
    <p:sldId id="300" r:id="rId3"/>
    <p:sldId id="272" r:id="rId4"/>
    <p:sldId id="284" r:id="rId5"/>
    <p:sldId id="289" r:id="rId6"/>
    <p:sldId id="301" r:id="rId7"/>
    <p:sldId id="277" r:id="rId8"/>
    <p:sldId id="286" r:id="rId9"/>
    <p:sldId id="287" r:id="rId10"/>
    <p:sldId id="276" r:id="rId11"/>
    <p:sldId id="261" r:id="rId12"/>
    <p:sldId id="280" r:id="rId13"/>
    <p:sldId id="299" r:id="rId14"/>
    <p:sldId id="288" r:id="rId15"/>
    <p:sldId id="290" r:id="rId16"/>
    <p:sldId id="291" r:id="rId17"/>
    <p:sldId id="292" r:id="rId18"/>
    <p:sldId id="293" r:id="rId19"/>
    <p:sldId id="294" r:id="rId20"/>
    <p:sldId id="282" r:id="rId21"/>
    <p:sldId id="283" r:id="rId22"/>
    <p:sldId id="269" r:id="rId23"/>
  </p:sldIdLst>
  <p:sldSz cx="12192000" cy="6858000"/>
  <p:notesSz cx="67691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369"/>
    <a:srgbClr val="6F92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6" autoAdjust="0"/>
    <p:restoredTop sz="94667" autoAdjust="0"/>
  </p:normalViewPr>
  <p:slideViewPr>
    <p:cSldViewPr snapToGrid="0">
      <p:cViewPr varScale="1">
        <p:scale>
          <a:sx n="105" d="100"/>
          <a:sy n="105" d="100"/>
        </p:scale>
        <p:origin x="75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4139976275225"/>
          <c:y val="0.29241877256317711"/>
          <c:w val="0.86120996441281161"/>
          <c:h val="0.512635379061371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ДТП</c:v>
                </c:pt>
              </c:strCache>
            </c:strRef>
          </c:tx>
          <c:spPr>
            <a:ln w="40334">
              <a:solidFill>
                <a:srgbClr val="0000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7231020438893929E-3"/>
                  <c:y val="3.3708744066865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712987065504971E-2"/>
                  <c:y val="5.1851249424444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154365763735165E-3"/>
                  <c:y val="2.21353221872764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18184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6644529870101849E-4"/>
                  <c:y val="1.5592782535644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728465535640787E-2"/>
                  <c:y val="2.8330669601356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6889">
                <a:noFill/>
              </a:ln>
            </c:spPr>
            <c:txPr>
              <a:bodyPr/>
              <a:lstStyle/>
              <a:p>
                <a:pPr>
                  <a:defRPr sz="1879" b="1" i="0" u="none" strike="noStrike" baseline="0">
                    <a:solidFill>
                      <a:schemeClr val="tx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2018 г.</c:v>
                </c:pt>
                <c:pt idx="1">
                  <c:v>2019 г. </c:v>
                </c:pt>
                <c:pt idx="2">
                  <c:v>2020 г. 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19930</c:v>
                </c:pt>
                <c:pt idx="1">
                  <c:v>19994</c:v>
                </c:pt>
                <c:pt idx="2">
                  <c:v>15170</c:v>
                </c:pt>
                <c:pt idx="3">
                  <c:v>15849</c:v>
                </c:pt>
                <c:pt idx="4">
                  <c:v>15854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погибло</c:v>
                </c:pt>
              </c:strCache>
            </c:strRef>
          </c:tx>
          <c:spPr>
            <a:ln w="40334">
              <a:solidFill>
                <a:srgbClr val="FF0000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4644171388334616E-5"/>
                  <c:y val="-4.0202413085519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806072405448539E-3"/>
                  <c:y val="-3.6140564879809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154570902309688E-3"/>
                  <c:y val="-3.73709589202803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389245395077106E-3"/>
                  <c:y val="-3.9914715788841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899127479778186E-3"/>
                  <c:y val="-3.2838129583774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6889">
                <a:noFill/>
              </a:ln>
            </c:spPr>
            <c:txPr>
              <a:bodyPr/>
              <a:lstStyle/>
              <a:p>
                <a:pPr>
                  <a:defRPr sz="1879" b="1" i="0" u="none" strike="noStrike" baseline="0">
                    <a:solidFill>
                      <a:schemeClr val="tx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2018 г.</c:v>
                </c:pt>
                <c:pt idx="1">
                  <c:v>2019 г. </c:v>
                </c:pt>
                <c:pt idx="2">
                  <c:v>2020 г. 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628</c:v>
                </c:pt>
                <c:pt idx="1">
                  <c:v>562</c:v>
                </c:pt>
                <c:pt idx="2">
                  <c:v>502</c:v>
                </c:pt>
                <c:pt idx="3">
                  <c:v>554</c:v>
                </c:pt>
                <c:pt idx="4">
                  <c:v>547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ранено</c:v>
                </c:pt>
              </c:strCache>
            </c:strRef>
          </c:tx>
          <c:spPr>
            <a:ln w="40334">
              <a:solidFill>
                <a:srgbClr val="FF660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1.1315954490149541E-3"/>
                  <c:y val="-4.4566298606564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598993954661151E-2"/>
                  <c:y val="-1.2219976260577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15280820096787E-2"/>
                  <c:y val="-4.50869835544681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16639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25164159910971E-3"/>
                  <c:y val="-3.6106836252279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28718439685075E-2"/>
                  <c:y val="-5.1183464177872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6889">
                <a:noFill/>
              </a:ln>
            </c:spPr>
            <c:txPr>
              <a:bodyPr/>
              <a:lstStyle/>
              <a:p>
                <a:pPr>
                  <a:defRPr sz="1879" b="1" i="0" u="none" strike="noStrike" baseline="0">
                    <a:solidFill>
                      <a:schemeClr val="tx1"/>
                    </a:solidFill>
                    <a:latin typeface="Calibri Light"/>
                    <a:ea typeface="Calibri Light"/>
                    <a:cs typeface="Calibri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2018 г.</c:v>
                </c:pt>
                <c:pt idx="1">
                  <c:v>2019 г. </c:v>
                </c:pt>
                <c:pt idx="2">
                  <c:v>2020 г. 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21718</c:v>
                </c:pt>
                <c:pt idx="1">
                  <c:v>21887</c:v>
                </c:pt>
                <c:pt idx="2">
                  <c:v>16675</c:v>
                </c:pt>
                <c:pt idx="3">
                  <c:v>17289</c:v>
                </c:pt>
                <c:pt idx="4">
                  <c:v>17346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319040"/>
        <c:axId val="337319432"/>
      </c:lineChart>
      <c:catAx>
        <c:axId val="33731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9" b="1" i="0" u="none" strike="noStrike" baseline="0">
                <a:solidFill>
                  <a:schemeClr val="tx1"/>
                </a:solidFill>
                <a:latin typeface="Calibri Light"/>
                <a:ea typeface="Calibri Light"/>
                <a:cs typeface="Calibri Light"/>
              </a:defRPr>
            </a:pPr>
            <a:endParaRPr lang="ru-RU"/>
          </a:p>
        </c:txPr>
        <c:crossAx val="337319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7319432"/>
        <c:scaling>
          <c:orientation val="minMax"/>
        </c:scaling>
        <c:delete val="0"/>
        <c:axPos val="l"/>
        <c:majorGridlines>
          <c:spPr>
            <a:ln w="336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9" b="1" i="0" u="none" strike="noStrike" baseline="0">
                <a:solidFill>
                  <a:schemeClr val="tx1"/>
                </a:solidFill>
                <a:latin typeface="Calibri Light"/>
                <a:ea typeface="Calibri Light"/>
                <a:cs typeface="Calibri Light"/>
              </a:defRPr>
            </a:pPr>
            <a:endParaRPr lang="ru-RU"/>
          </a:p>
        </c:txPr>
        <c:crossAx val="337319040"/>
        <c:crosses val="autoZero"/>
        <c:crossBetween val="between"/>
      </c:valAx>
      <c:spPr>
        <a:noFill/>
        <a:ln w="13445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3333333333333331"/>
          <c:y val="0.93140794223826717"/>
          <c:w val="0.43416370106761604"/>
          <c:h val="6.4981949458483804E-2"/>
        </c:manualLayout>
      </c:layout>
      <c:overlay val="0"/>
      <c:spPr>
        <a:noFill/>
        <a:ln w="26889">
          <a:noFill/>
        </a:ln>
      </c:spPr>
      <c:txPr>
        <a:bodyPr/>
        <a:lstStyle/>
        <a:p>
          <a:pPr>
            <a:defRPr sz="1726" b="1" i="0" u="none" strike="noStrike" baseline="0">
              <a:solidFill>
                <a:schemeClr val="tx1"/>
              </a:solidFill>
              <a:latin typeface="Calibri Light"/>
              <a:ea typeface="Calibri Light"/>
              <a:cs typeface="Calibri Light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9" b="1" i="0" u="none" strike="noStrike" baseline="0">
          <a:solidFill>
            <a:schemeClr val="tx1"/>
          </a:solidFill>
          <a:latin typeface="Calibri Light"/>
          <a:ea typeface="Calibri Light"/>
          <a:cs typeface="Calibri Light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4257" y="2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CEF3B-4714-48C8-913A-A09FE144E2DF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984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4257" y="9408984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4E6A5-F7CB-4A0A-AD69-DDDBA810C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7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E6A5-F7CB-4A0A-AD69-DDDBA810C52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3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E6A5-F7CB-4A0A-AD69-DDDBA810C52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7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E6A5-F7CB-4A0A-AD69-DDDBA810C52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8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94D9C8-7FAD-4668-9FD7-0982D2871DA0}" type="datetime1">
              <a:rPr lang="ru-RU" smtClean="0"/>
              <a:pPr>
                <a:defRPr/>
              </a:pPr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81878AA7-C811-4E25-8E74-FC6BA4AE80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377F5-670A-44CE-A07D-745F157D6C7A}" type="datetime1">
              <a:rPr lang="ru-RU" smtClean="0"/>
              <a:pPr>
                <a:defRPr/>
              </a:pPr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D321ED58-59EE-4923-AD54-1BA4F49BA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9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EFDEF-C18D-4ED3-A6AF-BB9B3558B278}" type="datetime1">
              <a:rPr lang="ru-RU" smtClean="0"/>
              <a:pPr>
                <a:defRPr/>
              </a:pPr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D321ED58-59EE-4923-AD54-1BA4F49BA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355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7DC5D-71E1-4010-B674-334CC4DF4CE3}" type="datetime1">
              <a:rPr lang="ru-RU" smtClean="0"/>
              <a:pPr>
                <a:defRPr/>
              </a:pPr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D321ED58-59EE-4923-AD54-1BA4F49BA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65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0F25C7-9AE9-4576-9D62-3EEC1CF8AAB5}" type="datetime1">
              <a:rPr lang="ru-RU" smtClean="0"/>
              <a:pPr>
                <a:defRPr/>
              </a:pPr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D321ED58-59EE-4923-AD54-1BA4F49BA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067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CC717-C390-4BBB-8220-6EAA40F27253}" type="datetime1">
              <a:rPr lang="ru-RU" smtClean="0"/>
              <a:pPr>
                <a:defRPr/>
              </a:pPr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D321ED58-59EE-4923-AD54-1BA4F49BA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09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005073-B7D2-49D5-8E00-9BA11CCB2142}" type="datetime1">
              <a:rPr lang="ru-RU" smtClean="0"/>
              <a:pPr>
                <a:defRPr/>
              </a:pPr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95AF2-09E6-44A5-A448-12A3EE13AB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2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57282F-E53D-4DBB-8A4C-F02D204CF05D}" type="datetime1">
              <a:rPr lang="ru-RU" smtClean="0"/>
              <a:pPr>
                <a:defRPr/>
              </a:pPr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08B86-1536-442F-A6AD-B364593BA4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9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2DF41-D26E-48AF-A57B-4381B1B8BEFF}" type="datetime1">
              <a:rPr lang="ru-RU" smtClean="0"/>
              <a:pPr>
                <a:defRPr/>
              </a:pPr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267F3-20D5-4C63-A634-7648EEF8D9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653AA-AC34-4443-83C1-A209FE544732}" type="datetime1">
              <a:rPr lang="ru-RU" smtClean="0"/>
              <a:pPr>
                <a:defRPr/>
              </a:pPr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EC2AF97-B6B4-4AA6-9B9A-A45E51713B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20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7FCE5-DBBE-4CD9-9382-DC2BE34B163E}" type="datetime1">
              <a:rPr lang="ru-RU" smtClean="0"/>
              <a:pPr>
                <a:defRPr/>
              </a:pPr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671DF079-3385-4BBF-86C4-D179C6F540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6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172A61-7837-437F-B71F-A4ECE258DD7B}" type="datetime1">
              <a:rPr lang="ru-RU" smtClean="0"/>
              <a:pPr>
                <a:defRPr/>
              </a:pPr>
              <a:t>16.08.2024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EEED86B-C2BC-42A1-97F9-1BCFC24249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1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CA31D9-A7F2-43AF-8331-33EDB4495092}" type="datetime1">
              <a:rPr lang="ru-RU" smtClean="0"/>
              <a:pPr>
                <a:defRPr/>
              </a:pPr>
              <a:t>16.08.2024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AC952-3B79-4041-BAFD-925B9CADC8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6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C8244-F279-4DDF-A908-A85F2D63405C}" type="datetime1">
              <a:rPr lang="ru-RU" smtClean="0"/>
              <a:pPr>
                <a:defRPr/>
              </a:pPr>
              <a:t>16.08.2024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FB8A9-9D9F-4D63-AE0F-4D25AB5A5F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2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462AB6-47BF-4CC4-AF3B-315AAE6E078A}" type="datetime1">
              <a:rPr lang="ru-RU" smtClean="0"/>
              <a:pPr>
                <a:defRPr/>
              </a:pPr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CE3D8-9048-4341-AB8C-572EE9184F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0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C3B37-E35F-4AB5-A76E-8D76BD38B15E}" type="datetime1">
              <a:rPr lang="ru-RU" smtClean="0"/>
              <a:pPr>
                <a:defRPr/>
              </a:pPr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1F6A3064-F710-4EA3-8923-3A12826CB8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8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E86032-596D-43D6-8ECD-27FF960A7BA6}" type="datetime1">
              <a:rPr lang="ru-RU" smtClean="0"/>
              <a:pPr>
                <a:defRPr/>
              </a:pPr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321ED58-59EE-4923-AD54-1BA4F49BA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4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693" y="2508675"/>
            <a:ext cx="9730640" cy="217334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  ПРИМЕНЕНИЯ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ДЕТСКИХ  УДЕРЖИВАЮЩИХ СИСТЕМ (УСТРОЙСТВ)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AC952-3B79-4041-BAFD-925B9CADC83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3"/>
          <p:cNvSpPr>
            <a:spLocks noGrp="1"/>
          </p:cNvSpPr>
          <p:nvPr>
            <p:ph type="title"/>
          </p:nvPr>
        </p:nvSpPr>
        <p:spPr>
          <a:xfrm>
            <a:off x="1006367" y="246201"/>
            <a:ext cx="10174256" cy="10508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РЕКОМЕНДАЦИИ  ПО  ПЕРЕВОЗКЕ  ДЕТЕЙ  </a:t>
            </a:r>
            <a:b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9 МЕСЯЦЕВ ДО 4 ЛЕТ</a:t>
            </a:r>
          </a:p>
        </p:txBody>
      </p:sp>
      <p:sp>
        <p:nvSpPr>
          <p:cNvPr id="84995" name="TextBox 1"/>
          <p:cNvSpPr txBox="1">
            <a:spLocks noChangeArrowheads="1"/>
          </p:cNvSpPr>
          <p:nvPr/>
        </p:nvSpPr>
        <p:spPr bwMode="auto">
          <a:xfrm>
            <a:off x="4514850" y="1704483"/>
            <a:ext cx="6566591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ДЕТСКОЕ  УДЕРЖИВАЮЩЕЕ </a:t>
            </a:r>
            <a:r>
              <a:rPr lang="ru-RU" sz="2000" b="1" u="sng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УСТРОЙСТВО  </a:t>
            </a:r>
            <a:r>
              <a:rPr lang="ru-RU" sz="20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20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ВЕСОВАЯ ГРУППА </a:t>
            </a:r>
            <a:r>
              <a:rPr lang="en-US" sz="20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32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000" u="sng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Предназначено для детей от 9 месяцев до 4 лет массой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 до 18 кг </a:t>
            </a:r>
          </a:p>
          <a:p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Размещается на переднем или заднем сиденье, как против,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так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по ходу движения автомобиля</a:t>
            </a:r>
          </a:p>
          <a:p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Крепится штатными ремнями безопасности или системой </a:t>
            </a:r>
            <a:r>
              <a:rPr lang="en-US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ISOFIX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Ребенок размещается в положении сидя и пристегивается ремнями ДУУ, которые должны проходить через плечи и бедра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AC952-3B79-4041-BAFD-925B9CADC83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074" name="Picture 2" descr="C:\Users\611\Desktop\Лупенков каф АД ОВД\В РАБОТЕ\2023 год работа\1. Наука 2023\5. Фильм ДУУ\слайды 14.08.24\кресла 14.08.24\Новый рисунок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885" y="2100942"/>
            <a:ext cx="3171641" cy="3799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3"/>
          <p:cNvSpPr>
            <a:spLocks noGrp="1"/>
          </p:cNvSpPr>
          <p:nvPr>
            <p:ph type="title"/>
          </p:nvPr>
        </p:nvSpPr>
        <p:spPr>
          <a:xfrm>
            <a:off x="706272" y="318966"/>
            <a:ext cx="11715750" cy="9067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РЕКОМЕНДАЦИИ  ПО  ПЕРЕВОЗКЕ  ДЕТЕЙ  ОТ 3  ДО  7  ЛЕТ</a:t>
            </a:r>
            <a:b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FF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4986338" y="1388651"/>
            <a:ext cx="651509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ДЕТСКОЕ УДЕРЖИВАЮЩЕЕ </a:t>
            </a:r>
            <a:r>
              <a:rPr lang="ru-RU" sz="2000" b="1" u="sng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УСТРОЙСТВО  </a:t>
            </a:r>
            <a:r>
              <a:rPr lang="ru-RU" sz="20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</a:t>
            </a:r>
            <a:br>
              <a:rPr lang="ru-RU" sz="20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ВЕСОВАЯ ГРУППА </a:t>
            </a:r>
            <a:r>
              <a:rPr lang="en-US" sz="20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II</a:t>
            </a:r>
            <a:endParaRPr lang="ru-RU" sz="2000" b="1" u="sng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Предназначено для детей от 3 до 7 лет массой от 15  до 25 кг </a:t>
            </a:r>
          </a:p>
          <a:p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Размещается по направлению движения на переднем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или заднем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сиденье автомобиля</a:t>
            </a:r>
          </a:p>
          <a:p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Крепится штатными ремнями безопасности или системой </a:t>
            </a:r>
            <a:r>
              <a:rPr lang="en-US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ISOFIX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Ребенок размещается в положении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сидя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пристегивается штатным ремнем безопасности автомобиля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1331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91035" y="5736771"/>
            <a:ext cx="7095695" cy="707886"/>
          </a:xfrm>
          <a:prstGeom prst="rect">
            <a:avLst/>
          </a:prstGeom>
          <a:solidFill>
            <a:srgbClr val="2E5369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Лямки штатного ремня безопасности располагаются как у взрослого человека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груди и животе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ребёнка,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 затрагивая шею   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AC952-3B79-4041-BAFD-925B9CADC83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050" name="Picture 2" descr="C:\Users\611\Desktop\Лупенков каф АД ОВД\В РАБОТЕ\2023 год работа\1. Наука 2023\5. Фильм ДУУ\слайды 14.08.24\кресла 14.08.24\4-2-3 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229" y="2024868"/>
            <a:ext cx="2999508" cy="3711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663605" y="181202"/>
            <a:ext cx="9213661" cy="12128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РЕКОМЕНДАЦИИ ПО ПЕРЕВОЗКЕ ДЕТЕЙ </a:t>
            </a:r>
            <a:b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6 ДО 11 ЛЕТ (ВКЛЮЧИТЕЛЬНО)</a:t>
            </a:r>
            <a:b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043" name="TextBox 1"/>
          <p:cNvSpPr txBox="1">
            <a:spLocks noChangeArrowheads="1"/>
          </p:cNvSpPr>
          <p:nvPr/>
        </p:nvSpPr>
        <p:spPr bwMode="auto">
          <a:xfrm>
            <a:off x="6896848" y="1504952"/>
            <a:ext cx="49241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ДЕТСКОЕ УДЕРЖИВАЮЩЕЕ УСТРОЙСТВО </a:t>
            </a:r>
            <a:r>
              <a:rPr lang="ru-RU" sz="2000" b="1" u="sng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ВЕСОВАЯ ГРУППА </a:t>
            </a:r>
            <a:r>
              <a:rPr lang="en-US" sz="32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III</a:t>
            </a:r>
            <a:endParaRPr lang="ru-RU" sz="3200" u="sng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Предназначено для детей от 6 до 12 лет </a:t>
            </a:r>
            <a:r>
              <a:rPr lang="en-US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массой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22 до 36 кг </a:t>
            </a:r>
          </a:p>
          <a:p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Размещается по направлению движения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автомобиля</a:t>
            </a:r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Крепится штатным ремнем безопасности автомобиля </a:t>
            </a:r>
            <a:b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9473" y="5586170"/>
            <a:ext cx="5486400" cy="1015663"/>
          </a:xfrm>
          <a:prstGeom prst="rect">
            <a:avLst/>
          </a:prstGeom>
          <a:solidFill>
            <a:srgbClr val="2E5369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переднем сиденье автомобиля ребенок должен размещаться только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использованием ДУУ соответствующего его весу и росту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FB8A9-9D9F-4D63-AE0F-4D25AB5A5FE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8" name="Рисунок 7" descr="http://post.mvd.ru/Session/2568038-Rm2MHZf45k3N1Kg0MmHl-kmbdvxe/MIME/INBOX-MM-1/12775-03-B/FOTELIK-SAMOCHODOWY-SIEDZISKO-15-36-kg-STAR-WARS-B-EAN-5902308597167%20-%20%D0%BA%D0%BE%D0%BF%D0%B8%D1%8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21" y="1996480"/>
            <a:ext cx="2982479" cy="336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post.mvd.ru/Session/2577583-x0DBfWT3JJbQxqc6o5dO-kmbdvxe/MIME/INBOX-MM-1/12776-02-B/%D0%B4%D0%B5%D0%B2%D0%BE%D1%87%D0%BA%D0%B0%20%D0%B0%D0%B2%D1%82%D0%BE%D0%BA%D1%80%D0%B5%D1%81%D0%BB%D0%BE%20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15354" b="6072"/>
          <a:stretch/>
        </p:blipFill>
        <p:spPr bwMode="auto">
          <a:xfrm>
            <a:off x="368505" y="1996480"/>
            <a:ext cx="3140968" cy="3367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76250" y="437463"/>
            <a:ext cx="11715750" cy="8727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МЕСТО  РАЗМЕЩЕНИЯ  РЕБЕНКА  В  АВТОМОБИЛЕ</a:t>
            </a:r>
          </a:p>
        </p:txBody>
      </p:sp>
      <p:pic>
        <p:nvPicPr>
          <p:cNvPr id="93186" name="Picture 2" descr="Дорожные полицейские рассказали какое место в автомобиле самое безопасное  для ребенка"/>
          <p:cNvPicPr>
            <a:picLocks noChangeAspect="1" noChangeArrowheads="1"/>
          </p:cNvPicPr>
          <p:nvPr/>
        </p:nvPicPr>
        <p:blipFill rotWithShape="1">
          <a:blip r:embed="rId2" cstate="print"/>
          <a:srcRect l="2160" r="4236"/>
          <a:stretch/>
        </p:blipFill>
        <p:spPr bwMode="auto">
          <a:xfrm>
            <a:off x="5522614" y="1815153"/>
            <a:ext cx="5748950" cy="3957168"/>
          </a:xfrm>
          <a:prstGeom prst="rect">
            <a:avLst/>
          </a:prstGeom>
          <a:noFill/>
        </p:spPr>
      </p:pic>
      <p:pic>
        <p:nvPicPr>
          <p:cNvPr id="81922" name="Picture 2" descr="C:\Users\SIVANOVA\Desktop\новое дети\фото_5_8b5750c171aa0811bb97ea392f3c33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05" y="1815152"/>
            <a:ext cx="3985164" cy="395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FB8A9-9D9F-4D63-AE0F-4D25AB5A5FE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65557" y="375158"/>
            <a:ext cx="11185525" cy="8574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 ВИДЫ  ФИКСАЦИИ  ДУУ  В  АВТОМОБИЛЕ</a:t>
            </a:r>
          </a:p>
        </p:txBody>
      </p:sp>
      <p:sp>
        <p:nvSpPr>
          <p:cNvPr id="88067" name="TextBox 1"/>
          <p:cNvSpPr txBox="1">
            <a:spLocks noChangeArrowheads="1"/>
          </p:cNvSpPr>
          <p:nvPr/>
        </p:nvSpPr>
        <p:spPr bwMode="auto">
          <a:xfrm>
            <a:off x="3516825" y="1122736"/>
            <a:ext cx="52829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</a:endParaRPr>
          </a:p>
          <a:p>
            <a:pPr>
              <a:buAutoNum type="arabicPeriod"/>
            </a:pPr>
            <a:r>
              <a:rPr lang="ru-RU" sz="2000" b="1" dirty="0">
                <a:solidFill>
                  <a:srgbClr val="2E5369"/>
                </a:solidFill>
                <a:latin typeface="Arial Narrow" panose="020B0606020202030204" pitchFamily="34" charset="0"/>
              </a:rPr>
              <a:t> КРЕПЛЕНИЕ ШТАТНЫМИ РЕМНЯМИ БЕЗОПАСНОСТИ</a:t>
            </a:r>
          </a:p>
          <a:p>
            <a:endParaRPr lang="ru-RU" sz="2000" b="1" dirty="0">
              <a:solidFill>
                <a:srgbClr val="2E5369"/>
              </a:solidFill>
              <a:latin typeface="Arial Narrow" panose="020B0606020202030204" pitchFamily="34" charset="0"/>
            </a:endParaRPr>
          </a:p>
          <a:p>
            <a:r>
              <a:rPr lang="ru-RU" sz="2000" b="1" dirty="0">
                <a:solidFill>
                  <a:srgbClr val="2E5369"/>
                </a:solidFill>
                <a:latin typeface="Arial Narrow" panose="020B0606020202030204" pitchFamily="34" charset="0"/>
              </a:rPr>
              <a:t>2. КРЕПЛЕНИЕ СИСТЕМОЙ ISOFIX </a:t>
            </a:r>
          </a:p>
          <a:p>
            <a:endParaRPr lang="ru-RU" sz="2000" b="1" dirty="0">
              <a:solidFill>
                <a:srgbClr val="2E5369"/>
              </a:solidFill>
              <a:latin typeface="Arial Narrow" panose="020B0606020202030204" pitchFamily="34" charset="0"/>
            </a:endParaRPr>
          </a:p>
          <a:p>
            <a:r>
              <a:rPr lang="ru-RU" sz="2000" b="1" dirty="0">
                <a:solidFill>
                  <a:srgbClr val="2E5369"/>
                </a:solidFill>
                <a:latin typeface="Arial Narrow" panose="020B0606020202030204" pitchFamily="34" charset="0"/>
              </a:rPr>
              <a:t>3. КРЕПЛЕНИЕ СИСТЕМОЙ LATCH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65" y="3577588"/>
            <a:ext cx="9521925" cy="2558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4711" y="613638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98751" y="61425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22791" y="61426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FB8A9-9D9F-4D63-AE0F-4D25AB5A5FE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06475" y="381640"/>
            <a:ext cx="11185525" cy="75501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КРЕПЛЕНИЕ ШТАТНЫМИ РЕМНЯМИ БЕЗОПАСНОСТИ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9091" name="TextBox 1"/>
          <p:cNvSpPr txBox="1">
            <a:spLocks noChangeArrowheads="1"/>
          </p:cNvSpPr>
          <p:nvPr/>
        </p:nvSpPr>
        <p:spPr bwMode="auto">
          <a:xfrm>
            <a:off x="6003155" y="1293952"/>
            <a:ext cx="58229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2E5369"/>
                </a:solidFill>
                <a:latin typeface="Arial Narrow" panose="020B0606020202030204" pitchFamily="34" charset="0"/>
              </a:rPr>
              <a:t>ДВА СПОСОБА ФИКСАЦИИ:</a:t>
            </a:r>
          </a:p>
          <a:p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</a:rPr>
              <a:t>1) фиксация штатными ремнями безопасности самого ДУУ (его корпуса) к сиденью автомобиля, а ребенок фиксируется в ДУУ при помощи трех или пятиточечных ремней безопасности ДУУ </a:t>
            </a:r>
            <a:r>
              <a:rPr lang="ru-RU" sz="2000" i="1" dirty="0">
                <a:solidFill>
                  <a:srgbClr val="2E5369"/>
                </a:solidFill>
                <a:latin typeface="Arial Narrow" panose="020B0606020202030204" pitchFamily="34" charset="0"/>
              </a:rPr>
              <a:t>(применяется для кресел групп 0, 0+, </a:t>
            </a:r>
            <a:r>
              <a:rPr lang="en-US" sz="2000" i="1" dirty="0" smtClean="0">
                <a:solidFill>
                  <a:srgbClr val="2E5369"/>
                </a:solidFill>
                <a:latin typeface="Arial Narrow" panose="020B0606020202030204" pitchFamily="34" charset="0"/>
              </a:rPr>
              <a:t>I</a:t>
            </a:r>
            <a:r>
              <a:rPr lang="ru-RU" sz="2000" i="1" dirty="0" smtClean="0">
                <a:solidFill>
                  <a:srgbClr val="2E5369"/>
                </a:solidFill>
                <a:latin typeface="Arial Narrow" panose="020B0606020202030204" pitchFamily="34" charset="0"/>
              </a:rPr>
              <a:t>)</a:t>
            </a:r>
            <a:endParaRPr lang="ru-RU" sz="2000" i="1" dirty="0">
              <a:solidFill>
                <a:srgbClr val="2E5369"/>
              </a:solidFill>
              <a:latin typeface="Arial Narrow" panose="020B0606020202030204" pitchFamily="34" charset="0"/>
            </a:endParaRPr>
          </a:p>
          <a:p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</a:rPr>
              <a:t>2) фиксация ребенка штатным ремнем безопасности вместе с ДУУ </a:t>
            </a:r>
            <a:r>
              <a:rPr lang="ru-RU" sz="2000" i="1" dirty="0">
                <a:solidFill>
                  <a:srgbClr val="2E5369"/>
                </a:solidFill>
                <a:latin typeface="Arial Narrow" panose="020B0606020202030204" pitchFamily="34" charset="0"/>
              </a:rPr>
              <a:t>(применяется для кресел групп </a:t>
            </a:r>
            <a:r>
              <a:rPr lang="en-US" sz="2000" i="1" dirty="0" smtClean="0">
                <a:solidFill>
                  <a:srgbClr val="2E5369"/>
                </a:solidFill>
                <a:latin typeface="Arial Narrow" panose="020B0606020202030204" pitchFamily="34" charset="0"/>
              </a:rPr>
              <a:t>II</a:t>
            </a:r>
            <a:r>
              <a:rPr lang="ru-RU" sz="2000" i="1" dirty="0" smtClean="0">
                <a:solidFill>
                  <a:srgbClr val="2E5369"/>
                </a:solidFill>
                <a:latin typeface="Arial Narrow" panose="020B0606020202030204" pitchFamily="34" charset="0"/>
              </a:rPr>
              <a:t>, </a:t>
            </a:r>
            <a:r>
              <a:rPr lang="en-US" sz="2000" i="1" dirty="0" smtClean="0">
                <a:solidFill>
                  <a:srgbClr val="2E5369"/>
                </a:solidFill>
                <a:latin typeface="Arial Narrow" panose="020B0606020202030204" pitchFamily="34" charset="0"/>
              </a:rPr>
              <a:t>III</a:t>
            </a:r>
            <a:r>
              <a:rPr lang="ru-RU" sz="2000" i="1" dirty="0" smtClean="0">
                <a:solidFill>
                  <a:srgbClr val="2E5369"/>
                </a:solidFill>
                <a:latin typeface="Arial Narrow" panose="020B0606020202030204" pitchFamily="34" charset="0"/>
              </a:rPr>
              <a:t>)                                                           </a:t>
            </a:r>
            <a:endParaRPr lang="ru-RU" sz="2000" i="1" dirty="0">
              <a:solidFill>
                <a:srgbClr val="2E5369"/>
              </a:solidFill>
              <a:latin typeface="Arial Narrow" panose="020B0606020202030204" pitchFamily="34" charset="0"/>
            </a:endParaRPr>
          </a:p>
        </p:txBody>
      </p:sp>
      <p:pic>
        <p:nvPicPr>
          <p:cNvPr id="89092" name="Picture 5" descr="ДУУ пристегивается штатным ремн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453" y="1640563"/>
            <a:ext cx="4721728" cy="473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03155" y="4005799"/>
            <a:ext cx="5822950" cy="2246769"/>
          </a:xfrm>
          <a:prstGeom prst="rect">
            <a:avLst/>
          </a:prstGeom>
          <a:solidFill>
            <a:srgbClr val="2E5369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НЕДОСТАТКИ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сложность крепления ДУУ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недостаточность штатного ремня безопасности </a:t>
            </a:r>
            <a:b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для ДУУ со столиком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ДУУ могут сдвинуться с места установки и травмировать ребенка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при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столкновении </a:t>
            </a:r>
            <a:b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или резком торможении на высокой скорости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FB8A9-9D9F-4D63-AE0F-4D25AB5A5FE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06475" y="214313"/>
            <a:ext cx="11185525" cy="7477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СИСТЕМА ФИКСАЦИИ ISOFIX </a:t>
            </a:r>
          </a:p>
        </p:txBody>
      </p:sp>
      <p:sp>
        <p:nvSpPr>
          <p:cNvPr id="90115" name="TextBox 1"/>
          <p:cNvSpPr txBox="1">
            <a:spLocks noChangeArrowheads="1"/>
          </p:cNvSpPr>
          <p:nvPr/>
        </p:nvSpPr>
        <p:spPr bwMode="auto">
          <a:xfrm>
            <a:off x="3094939" y="5252428"/>
            <a:ext cx="8701725" cy="1323439"/>
          </a:xfrm>
          <a:prstGeom prst="rect">
            <a:avLst/>
          </a:prstGeom>
          <a:solidFill>
            <a:srgbClr val="2E536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НЕДОСТАТКИ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Подходит только для групп ДУУ (0, 0+ и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транспортировки детей весом более 18 кг необходимо применять другие способы крепления ДУУ либо самостоятельно, либо в дополнение к ISOFIX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4143509" y="4692276"/>
            <a:ext cx="77713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5" y="1416117"/>
            <a:ext cx="4416294" cy="33822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31" y="1483473"/>
            <a:ext cx="2628210" cy="33148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10685" y="1522177"/>
            <a:ext cx="35881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2E5369"/>
                </a:solidFill>
                <a:latin typeface="Arial Narrow" panose="020B0606020202030204" pitchFamily="34" charset="0"/>
              </a:rPr>
              <a:t>ФИКСАЦИЯ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</a:rPr>
              <a:t>это две салазки (полозья</a:t>
            </a:r>
            <a:b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</a:rPr>
              <a:t>с замками) в основании ДУУ, которые с помощью специальных прутков защелкиваются автоматически вокруг скоб </a:t>
            </a:r>
            <a:b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</a:rPr>
              <a:t>в автомобиле, расположенных между спинкой и подушкой </a:t>
            </a:r>
            <a:b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</a:rPr>
              <a:t>заднего сиденья в местах штатного размещения пассажиров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FB8A9-9D9F-4D63-AE0F-4D25AB5A5FE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06475" y="268288"/>
            <a:ext cx="11185525" cy="965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СИСТЕМЫ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ФИКСАЦИИ 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LATCH 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Su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LATCH</a:t>
            </a:r>
          </a:p>
        </p:txBody>
      </p:sp>
      <p:sp>
        <p:nvSpPr>
          <p:cNvPr id="91139" name="TextBox 1"/>
          <p:cNvSpPr txBox="1">
            <a:spLocks noChangeArrowheads="1"/>
          </p:cNvSpPr>
          <p:nvPr/>
        </p:nvSpPr>
        <p:spPr bwMode="auto">
          <a:xfrm>
            <a:off x="6742112" y="1612374"/>
            <a:ext cx="49164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ФИКСАЦИЯ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крепление </a:t>
            </a:r>
            <a:r>
              <a:rPr lang="en-US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LATCH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это карабины, прикрепленные ремнями к корпусу ДУУ, которые пристегиваются к петлям в автомобиле, расположенным </a:t>
            </a:r>
            <a:b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стандарту ISOFIX</a:t>
            </a:r>
            <a:endParaRPr lang="en-US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крепление </a:t>
            </a:r>
            <a:r>
              <a:rPr lang="ru-RU" sz="2000" dirty="0" err="1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LATCH имеет карабины </a:t>
            </a:r>
            <a:b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 встроенными натяжителями, которые быстро и просто фиксируются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ДУУ, оборудованные системой крепления LATCH или </a:t>
            </a:r>
            <a:r>
              <a:rPr lang="en-US" sz="2000" dirty="0" err="1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SureLATCH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можно крепить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скобам системы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ISOFIX</a:t>
            </a:r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140" name="Rectangle 6"/>
          <p:cNvSpPr>
            <a:spLocks noChangeArrowheads="1"/>
          </p:cNvSpPr>
          <p:nvPr/>
        </p:nvSpPr>
        <p:spPr bwMode="auto">
          <a:xfrm>
            <a:off x="0" y="18002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41" name="Rectangle 7"/>
          <p:cNvSpPr>
            <a:spLocks noChangeArrowheads="1"/>
          </p:cNvSpPr>
          <p:nvPr/>
        </p:nvSpPr>
        <p:spPr bwMode="auto">
          <a:xfrm>
            <a:off x="0" y="5057775"/>
            <a:ext cx="12192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1142" name="Рисунок 4" descr="sistema-l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265" y="792470"/>
            <a:ext cx="3863056" cy="253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Рисунок 73" descr="крепление La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93" y="3269810"/>
            <a:ext cx="585628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FB8A9-9D9F-4D63-AE0F-4D25AB5A5FE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32243" y="231274"/>
            <a:ext cx="11504612" cy="5732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ДОПОЛНИТЕЛЬНОЕ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КРЕПЛЕНИЕ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ЯКОРНОГО ТИПА (ЯКОРНЫЙ РЕМЕНЬ)</a:t>
            </a:r>
          </a:p>
        </p:txBody>
      </p:sp>
      <p:sp>
        <p:nvSpPr>
          <p:cNvPr id="92163" name="TextBox 1"/>
          <p:cNvSpPr txBox="1">
            <a:spLocks noChangeArrowheads="1"/>
          </p:cNvSpPr>
          <p:nvPr/>
        </p:nvSpPr>
        <p:spPr bwMode="auto">
          <a:xfrm>
            <a:off x="5787210" y="1854115"/>
            <a:ext cx="58404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располагается сзади ДУУ и оснащен карабином, который цепляется на скобу, расположенную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багажнике или на спинке заднего сиденья</a:t>
            </a:r>
          </a:p>
          <a:p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может использоваться как по отдельности,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так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комплексе с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другими системами фиксации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защищает ребенка от внезапного и резкого «кивка» </a:t>
            </a:r>
            <a:b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 время столкновения либо внезапного торможения, тем самым предупреждая повреждения позвоночника</a:t>
            </a:r>
          </a:p>
        </p:txBody>
      </p:sp>
      <p:pic>
        <p:nvPicPr>
          <p:cNvPr id="82946" name="Picture 2" descr="C:\Users\SIVANOVA\Desktop\новое дети\20110531112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43" y="1508125"/>
            <a:ext cx="4479215" cy="474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FB8A9-9D9F-4D63-AE0F-4D25AB5A5FE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57325" y="323253"/>
            <a:ext cx="9460255" cy="73463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ТЕЛЕСКОПИЧЕСКИЙ УПОР (УПОРНАЯ НОГА)</a:t>
            </a:r>
          </a:p>
        </p:txBody>
      </p:sp>
      <p:sp>
        <p:nvSpPr>
          <p:cNvPr id="93187" name="TextBox 1"/>
          <p:cNvSpPr txBox="1">
            <a:spLocks noChangeArrowheads="1"/>
          </p:cNvSpPr>
          <p:nvPr/>
        </p:nvSpPr>
        <p:spPr bwMode="auto">
          <a:xfrm>
            <a:off x="7068065" y="1722540"/>
            <a:ext cx="349097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необходим для более жесткой фиксации положения ДУУ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смонтирован на платформе детского сиденья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используется совместно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креплением ISOFIX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00" y="1722540"/>
            <a:ext cx="4027447" cy="45080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FB8A9-9D9F-4D63-AE0F-4D25AB5A5FE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46014"/>
              </p:ext>
            </p:extLst>
          </p:nvPr>
        </p:nvGraphicFramePr>
        <p:xfrm>
          <a:off x="1812138" y="50800"/>
          <a:ext cx="8500460" cy="6711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1439" y="270117"/>
            <a:ext cx="11543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ДИНАМИКА  ОСНОВНЫХ  ПОКАЗАТЕЛЕЙ  АВАРИЙНОСТИ </a:t>
            </a:r>
            <a:b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 УЧАСТИЕМ  ДЕТЕЙ (в возрасте до 16 лет)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FB8A9-9D9F-4D63-AE0F-4D25AB5A5FE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98821" y="469557"/>
            <a:ext cx="10095471" cy="21624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ЗАПРЕЩЕНО ИСПОЛЬЗОВАТЬ </a:t>
            </a:r>
            <a:b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«корректоры» («адаптеры») штатного ремня безопасности</a:t>
            </a:r>
            <a:b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«бескаркасные детские удерживающие устройства»</a:t>
            </a:r>
          </a:p>
        </p:txBody>
      </p:sp>
      <p:pic>
        <p:nvPicPr>
          <p:cNvPr id="83974" name="Picture 6" descr="Корректор лямок ремней безопасности (Синий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 r="8199"/>
          <a:stretch/>
        </p:blipFill>
        <p:spPr bwMode="auto">
          <a:xfrm>
            <a:off x="6404934" y="3048799"/>
            <a:ext cx="2759411" cy="321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8" name="Picture 10" descr="Адаптер ремня безопасности для детей крас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69" y="3026473"/>
            <a:ext cx="2304118" cy="32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0" name="Picture 12" descr="https://avtospravochnaya.com/images/Novosti/2020/04/4/smart_kid_belt_3-800x600-m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992" y="3529005"/>
            <a:ext cx="2524998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r="-680"/>
          <a:stretch/>
        </p:blipFill>
        <p:spPr>
          <a:xfrm>
            <a:off x="705686" y="3004147"/>
            <a:ext cx="3221836" cy="324993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FB8A9-9D9F-4D63-AE0F-4D25AB5A5FE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60292" y="130507"/>
            <a:ext cx="11715750" cy="171064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ОТВЕТСТВЕННОСТЬ  ЗА  НАРУШЕНИЕ  ПРАВИЛ  </a:t>
            </a:r>
            <a:b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ПЕРЕВОЗКИ  ДЕТЕЙ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(часть 3 статьи 12.23 КоАП РФ)</a:t>
            </a:r>
          </a:p>
        </p:txBody>
      </p:sp>
      <p:sp>
        <p:nvSpPr>
          <p:cNvPr id="95235" name="TextBox 1"/>
          <p:cNvSpPr txBox="1">
            <a:spLocks noChangeArrowheads="1"/>
          </p:cNvSpPr>
          <p:nvPr/>
        </p:nvSpPr>
        <p:spPr bwMode="auto">
          <a:xfrm>
            <a:off x="7087715" y="2151727"/>
            <a:ext cx="458473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Нарушение требований к перевозке детей, установленных Правилами дорожного движения, влечет наложение административного штрафа:</a:t>
            </a:r>
          </a:p>
          <a:p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на водителя  в размере – 3 тысяч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на должностных лиц – 25 </a:t>
            </a:r>
            <a:r>
              <a:rPr lang="ru-RU" sz="200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тысяч </a:t>
            </a:r>
            <a:r>
              <a:rPr lang="ru-RU" sz="200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на юридических лиц – 100 тысяч рублей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9" y="2059200"/>
            <a:ext cx="5679845" cy="374003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FB8A9-9D9F-4D63-AE0F-4D25AB5A5FE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>
            <a:spLocks noGrp="1"/>
          </p:cNvSpPr>
          <p:nvPr>
            <p:ph type="title"/>
          </p:nvPr>
        </p:nvSpPr>
        <p:spPr>
          <a:xfrm>
            <a:off x="1351128" y="338794"/>
            <a:ext cx="10317708" cy="136383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БЕЗОПАСНОСТЬ И КОМФОРТ ДЕТЕЙ </a:t>
            </a:r>
            <a:b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ПОЕЗДКЕ ДОЛЖНЫ БЫТЬ ПРИОРИТЕТОМ</a:t>
            </a:r>
          </a:p>
        </p:txBody>
      </p:sp>
      <p:sp>
        <p:nvSpPr>
          <p:cNvPr id="2" name="AutoShape 4" descr="https://10.203.1.11/webmail/?_task=mail&amp;_action=get&amp;_mbox=INBOX&amp;_uid=4346&amp;_part=2&amp;_mimewarning=1&amp;_embed=1&amp;_extwin=1"/>
          <p:cNvSpPr>
            <a:spLocks noChangeAspect="1" noChangeArrowheads="1"/>
          </p:cNvSpPr>
          <p:nvPr/>
        </p:nvSpPr>
        <p:spPr bwMode="auto">
          <a:xfrm>
            <a:off x="155575" y="-2719388"/>
            <a:ext cx="851535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10.203.1.11/webmail/?_task=mail&amp;_action=get&amp;_mbox=INBOX&amp;_uid=4346&amp;_part=2&amp;_mimewarning=1&amp;_embed=1&amp;_extwin=1"/>
          <p:cNvSpPr>
            <a:spLocks noChangeAspect="1" noChangeArrowheads="1"/>
          </p:cNvSpPr>
          <p:nvPr/>
        </p:nvSpPr>
        <p:spPr bwMode="auto">
          <a:xfrm>
            <a:off x="307975" y="-2566988"/>
            <a:ext cx="851535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1" descr="https://10.203.1.11/webmail/?_task=mail&amp;_action=get&amp;_mbox=INBOX&amp;_uid=4346&amp;_part=2&amp;_mimewarning=1&amp;_embed=1&amp;_extwin=1"/>
          <p:cNvSpPr>
            <a:spLocks noChangeAspect="1" noChangeArrowheads="1"/>
          </p:cNvSpPr>
          <p:nvPr/>
        </p:nvSpPr>
        <p:spPr bwMode="auto">
          <a:xfrm>
            <a:off x="460375" y="-2414588"/>
            <a:ext cx="851535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https://10.203.1.11/webmail/?_task=mail&amp;_action=get&amp;_mbox=INBOX&amp;_uid=4346&amp;_part=2&amp;_mimewarning=1&amp;_embed=1&amp;_extwin=1"/>
          <p:cNvSpPr>
            <a:spLocks noChangeAspect="1" noChangeArrowheads="1"/>
          </p:cNvSpPr>
          <p:nvPr/>
        </p:nvSpPr>
        <p:spPr bwMode="auto">
          <a:xfrm>
            <a:off x="155575" y="-3497263"/>
            <a:ext cx="10934700" cy="72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888" name="Picture 16" descr="C:\Users\vkrivenko6\Desktop\Ребёнок с печеньк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69" y="1522425"/>
            <a:ext cx="6703809" cy="50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AC952-3B79-4041-BAFD-925B9CADC83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943" y="484188"/>
            <a:ext cx="9854235" cy="2563812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В 2021-2022 гг. каждое седьмое ДТП произошло с участием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детей в возрасте 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 18 лет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Дети-пассажиры в возрасте до 11 лет (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включительно)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стали участниками в среднем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более 5,1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тысячи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ДТП (более 5,8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тысячи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детей ранены и более 200 детей погибли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).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Практически в каждом пятом ДТП водители нарушили правила перевозки детей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 cstate="print"/>
          <a:srcRect l="647" b="5428"/>
          <a:stretch>
            <a:fillRect/>
          </a:stretch>
        </p:blipFill>
        <p:spPr bwMode="auto">
          <a:xfrm>
            <a:off x="1609440" y="3048000"/>
            <a:ext cx="4817849" cy="327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0099" y="3048000"/>
            <a:ext cx="4784079" cy="327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AC952-3B79-4041-BAFD-925B9CADC83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75191" y="120344"/>
            <a:ext cx="10464682" cy="12176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ДЕТСКОЕ  УДЕРЖИВАЮЩЕЕ  УСТРОЙСТВО  СПОСОБСТВУЕТ ОБЕСПЕЧЕНИЮ БЕЗОПАСНОСТИ  РЕБЕНКА  В  АВТОМОБИЛЕ </a:t>
            </a: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6415778" y="1801369"/>
            <a:ext cx="51092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резком торможении (ударе) при скорости автомобиля 50 км/ч, вес пассажира возрастает более чем в 30 раз, поэтому перевозка ребенка на коленях считается самой опасной: </a:t>
            </a:r>
            <a:b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если вес ребенка 10 кг, то в момент удара </a:t>
            </a:r>
            <a:b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он будет весить уже более 300 кг, и удержать</a:t>
            </a:r>
          </a:p>
          <a:p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его, чтобы уберечь от резкого удара о переднее сиденье или о лобовое стекло, практически невозможно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5" y="1415704"/>
            <a:ext cx="5450480" cy="3633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895" y="5436610"/>
            <a:ext cx="11407209" cy="1015663"/>
          </a:xfrm>
          <a:prstGeom prst="rect">
            <a:avLst/>
          </a:prstGeom>
          <a:solidFill>
            <a:srgbClr val="2E536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Правильно установленное детское удерживающее устройство в случае столкновения или резкого торможения транспортного средства способно уменьшить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вероятность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ранения ребенка, находящегося в нем,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посредством ограничения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подвижности его тела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FB8A9-9D9F-4D63-AE0F-4D25AB5A5FE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3"/>
          <p:cNvSpPr>
            <a:spLocks noGrp="1"/>
          </p:cNvSpPr>
          <p:nvPr>
            <p:ph type="title"/>
          </p:nvPr>
        </p:nvSpPr>
        <p:spPr>
          <a:xfrm>
            <a:off x="1543049" y="192762"/>
            <a:ext cx="9419283" cy="14074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ТРЕБОВАНИЯ  ПРАВИЛ  ДОРОЖНОГО  ДВИЖЕНИЯ </a:t>
            </a:r>
            <a:b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 ПРИМЕНЕНИЮ  ДЕТСКИХ  УДЕРЖИВАЮЩИХ  СИСТЕМ (УСТРОЙСТВ) (П. 22.9 ПДД РФ)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838861" y="2253044"/>
            <a:ext cx="2079033" cy="726785"/>
          </a:xfrm>
          <a:solidFill>
            <a:srgbClr val="2E5369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возрасте                                    младше 7 лет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17080" y="2078843"/>
            <a:ext cx="4330232" cy="1079994"/>
          </a:xfrm>
          <a:ln w="15875" cmpd="sng">
            <a:solidFill>
              <a:srgbClr val="2E5369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использованием детских удерживающих систем (устройств), соответствующих весу и росту ребенка</a:t>
            </a:r>
          </a:p>
        </p:txBody>
      </p:sp>
      <p:sp>
        <p:nvSpPr>
          <p:cNvPr id="9" name="Объект 1"/>
          <p:cNvSpPr txBox="1">
            <a:spLocks/>
          </p:cNvSpPr>
          <p:nvPr/>
        </p:nvSpPr>
        <p:spPr bwMode="auto">
          <a:xfrm>
            <a:off x="4805524" y="3613942"/>
            <a:ext cx="2112370" cy="905346"/>
          </a:xfrm>
          <a:prstGeom prst="rect">
            <a:avLst/>
          </a:prstGeom>
          <a:solidFill>
            <a:srgbClr val="2E536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возрасте</a:t>
            </a:r>
            <a:b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7 до 11 лет (включительно)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7517709" y="3394985"/>
            <a:ext cx="4364094" cy="2571249"/>
          </a:xfrm>
          <a:prstGeom prst="rect">
            <a:avLst/>
          </a:prstGeom>
          <a:noFill/>
          <a:ln w="15875">
            <a:solidFill>
              <a:srgbClr val="2E536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использованием детских удерживающих систем (устройств), соответствующих весу и росту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ребенка,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или с использованием ремней безопасности, </a:t>
            </a:r>
            <a:b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 на переднем сиденье легкового автомобиля - только с использованием детских удерживающих систем (устройств), соответствующих весу </a:t>
            </a:r>
            <a:b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росту ребенка     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6934219" y="2443858"/>
            <a:ext cx="557667" cy="40367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60080" y="2223074"/>
            <a:ext cx="3387778" cy="2566210"/>
          </a:xfrm>
          <a:prstGeom prst="rect">
            <a:avLst/>
          </a:prstGeom>
          <a:ln w="15875" cmpd="sng">
            <a:solidFill>
              <a:srgbClr val="2E536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ПЕРЕВОЗКА ДЕТЕЙ </a:t>
            </a:r>
            <a:b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легковом автомобиле </a:t>
            </a:r>
            <a:b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кабине грузового автомобиля, конструкцией которых предусмотрены ремни безопасности и детская удерживающая система ISOFIX, должна осуществляться </a:t>
            </a:r>
            <a:endParaRPr lang="ru-RU" sz="20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6934218" y="3864780"/>
            <a:ext cx="557667" cy="40367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264181" y="2405236"/>
            <a:ext cx="557667" cy="40367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247857" y="3864780"/>
            <a:ext cx="557667" cy="40367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DF079-3385-4BBF-86C4-D179C6F5403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3482" y="362456"/>
            <a:ext cx="10277492" cy="105893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ГРУППЫ  ДЕТСКИХ  УДЕРЖИВАЮЩИХ  УСТРОЙСТВ  </a:t>
            </a:r>
            <a:b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(в соответствии с весом и возрастом детей*)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>
            <a:spLocks noGrp="1"/>
          </p:cNvSpPr>
          <p:nvPr>
            <p:ph idx="1"/>
          </p:nvPr>
        </p:nvSpPr>
        <p:spPr>
          <a:xfrm>
            <a:off x="2321307" y="2183643"/>
            <a:ext cx="8251444" cy="3085314"/>
          </a:xfrm>
        </p:spPr>
        <p:txBody>
          <a:bodyPr>
            <a:norm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группа 0  </a:t>
            </a:r>
            <a:r>
              <a:rPr lang="ru-RU" sz="2000" dirty="0"/>
              <a:t>–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детей массой менее 10 кг (от рождения до 6 месяцев)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группа 0+ </a:t>
            </a:r>
            <a:r>
              <a:rPr lang="ru-RU" sz="2000" dirty="0"/>
              <a:t>–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детей массой менее 13 кг (от рождения до 1 года)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группа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 </a:t>
            </a:r>
            <a:r>
              <a:rPr lang="ru-RU" sz="2000" dirty="0"/>
              <a:t>–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детей массой 9-18 кг (от 9 месяцев до 4 лет) 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группа II </a:t>
            </a:r>
            <a:r>
              <a:rPr lang="ru-RU" sz="2000" dirty="0"/>
              <a:t>–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детей массой 15-25 кг (от 3 до 7 лет)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группа III </a:t>
            </a:r>
            <a:r>
              <a:rPr lang="ru-RU" sz="2000" dirty="0"/>
              <a:t>–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детей массой 22-36 кг (от 6 до 12 лет)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4909" y="5701274"/>
            <a:ext cx="11420475" cy="1015663"/>
          </a:xfrm>
          <a:prstGeom prst="rect">
            <a:avLst/>
          </a:prstGeom>
          <a:solidFill>
            <a:srgbClr val="2E536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>
                <a:solidFill>
                  <a:srgbClr val="F2F2F2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Единообразные предписания, касающиеся официального утверждения удерживающих устройств </a:t>
            </a:r>
            <a:br>
              <a:rPr lang="ru-RU" sz="2000" dirty="0">
                <a:solidFill>
                  <a:srgbClr val="F2F2F2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2F2F2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для детей, находящихся в механических транспортных средствах («детские удерживающие системы») </a:t>
            </a:r>
          </a:p>
          <a:p>
            <a:r>
              <a:rPr lang="ru-RU" sz="2000" dirty="0">
                <a:solidFill>
                  <a:srgbClr val="F2F2F2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(Правила ЕЭК ООН № 44)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267F3-20D5-4C63-A634-7648EEF8D9C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9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30" y="1210461"/>
            <a:ext cx="4357805" cy="5473864"/>
          </a:xfrm>
          <a:prstGeom prst="rect">
            <a:avLst/>
          </a:prstGeom>
          <a:noFill/>
        </p:spPr>
      </p:pic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>
          <a:xfrm>
            <a:off x="1405721" y="342522"/>
            <a:ext cx="10076834" cy="758184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 ВЫБОРЕ  ДЕТСКОГО  УДЕРЖИВАЮЩЕГО  УСТРОЙСТВА</a:t>
            </a:r>
          </a:p>
        </p:txBody>
      </p:sp>
      <p:sp>
        <p:nvSpPr>
          <p:cNvPr id="81923" name="Rectangle 6"/>
          <p:cNvSpPr>
            <a:spLocks noGrp="1"/>
          </p:cNvSpPr>
          <p:nvPr>
            <p:ph sz="half" idx="1"/>
          </p:nvPr>
        </p:nvSpPr>
        <p:spPr>
          <a:xfrm>
            <a:off x="5497211" y="1684255"/>
            <a:ext cx="5656659" cy="4363460"/>
          </a:xfrm>
          <a:solidFill>
            <a:srgbClr val="2E5369"/>
          </a:solidFill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 Уточните вес,  рост и возраст ребенка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 Проверьте наличие сертификата соответствия </a:t>
            </a:r>
            <a:b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ДУУ Правилам ЕЭК ООН № 44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  Сверьте данные сертификата с этикеткой ДУУ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официальном сайте </a:t>
            </a:r>
            <a:r>
              <a:rPr lang="ru-RU" sz="2000" dirty="0" err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Росаккредитации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pub.fsa.gov.ru/</a:t>
            </a:r>
            <a:r>
              <a:rPr lang="ru-RU" sz="2000" dirty="0" err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rss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certificate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4.  Ознакомьтесь с инструкцией, убедитесь, </a:t>
            </a:r>
            <a:b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что ДУУ подходит для креплений, имеющихся </a:t>
            </a:r>
            <a:b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автомобиле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5.  Уточните качество креплений и застежек ДУУ </a:t>
            </a:r>
            <a:b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(должны быть изготовлены из металла, а их пластиковые элементы не должны иметь резкого запаха)</a:t>
            </a:r>
          </a:p>
        </p:txBody>
      </p:sp>
      <p:sp>
        <p:nvSpPr>
          <p:cNvPr id="2" name="AutoShape 2" descr="C:\Users\SIVANOVA\Desktop\%D0%BD%D0%BE%D0%B2%D0%BE%D0%B5 %D0%B4%D0%B5%D1%82%D0%B8\%D0%A1%D0%A1.-%D0%90%D0%B2%D1%82%D0%BE%D0%BA%D1%80%D0%B5%D1%81%D0%BB%D0%B0_0001-1-200x200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DF079-3385-4BBF-86C4-D179C6F5403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3"/>
          <p:cNvSpPr>
            <a:spLocks noGrp="1"/>
          </p:cNvSpPr>
          <p:nvPr>
            <p:ph type="title"/>
          </p:nvPr>
        </p:nvSpPr>
        <p:spPr>
          <a:xfrm>
            <a:off x="81481" y="186392"/>
            <a:ext cx="13036990" cy="6778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РЕКОМЕНДАЦИИ  ПО  ПЕРЕВОЗКЕ  НОВОРОЖДЕННЫХ  ДЕТЕЙ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1" y="1963381"/>
            <a:ext cx="5758003" cy="3559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ДЕТСКАЯ ЛЮЛЬКА – ВЕСОВАЯ ГРУППА </a:t>
            </a:r>
            <a:r>
              <a:rPr lang="ru-RU" sz="32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 </a:t>
            </a:r>
          </a:p>
          <a:p>
            <a:pPr algn="just">
              <a:defRPr/>
            </a:pPr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defRPr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Предназначена для детей от рождения до 6 месяцев массой менее 10 кг      </a:t>
            </a:r>
          </a:p>
          <a:p>
            <a:pPr>
              <a:spcBef>
                <a:spcPts val="1000"/>
              </a:spcBef>
              <a:defRPr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Размещается на заднем сиденье автомобиля</a:t>
            </a:r>
          </a:p>
          <a:p>
            <a:pPr>
              <a:spcBef>
                <a:spcPts val="1000"/>
              </a:spcBef>
              <a:defRPr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Крепится с помощью штатных ремней безопасности </a:t>
            </a:r>
            <a:b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или удерживающего устройства для детской люльки </a:t>
            </a:r>
            <a:endParaRPr lang="ru-RU" sz="2000" dirty="0" smtClean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defRPr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Ребенок размещается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лежачем положении и 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пристегивается ремнями </a:t>
            </a: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люльки </a:t>
            </a:r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AC952-3B79-4041-BAFD-925B9CADC83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027" name="Picture 3" descr="C:\Users\611\Desktop\Лупенков каф АД ОВД\В РАБОТЕ\2023 год работа\1. Наука 2023\5. Фильм ДУУ\слайды 14.08.24\Дети 15.08.24\автолюлька 0\concord_lulka_concord_4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788" y="1572120"/>
            <a:ext cx="4377419" cy="4377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3"/>
          <p:cNvSpPr>
            <a:spLocks noGrp="1"/>
          </p:cNvSpPr>
          <p:nvPr>
            <p:ph type="title"/>
          </p:nvPr>
        </p:nvSpPr>
        <p:spPr>
          <a:xfrm>
            <a:off x="1299261" y="187231"/>
            <a:ext cx="10515600" cy="7763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РЕКОМЕНДАЦИИ  ПО  ПЕРЕВОЗКЕ ДЕТЕЙ  ДО  1  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8862" y="963614"/>
            <a:ext cx="680456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СЪЕМНОЕ ДЕТСКОЕ КРЕСЛО – ВЕСОВАЯ ГРУППА </a:t>
            </a:r>
            <a:r>
              <a:rPr lang="ru-RU" sz="3200" b="1" u="sng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0+</a:t>
            </a:r>
          </a:p>
          <a:p>
            <a:pPr>
              <a:defRPr/>
            </a:pPr>
            <a:endParaRPr lang="ru-RU" sz="2000" b="1" u="sng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Предназначено для детей  от рождения до 1 года массой до 13 кг</a:t>
            </a:r>
          </a:p>
          <a:p>
            <a:pPr>
              <a:defRPr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Размещается как на заднем, так и на переднем сиденье автомобиля </a:t>
            </a:r>
          </a:p>
          <a:p>
            <a:pPr>
              <a:defRPr/>
            </a:pPr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Крепится </a:t>
            </a: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штатными ремнями безопасности или системой </a:t>
            </a:r>
            <a:r>
              <a:rPr lang="en-US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ISOFIX</a:t>
            </a:r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dirty="0">
              <a:solidFill>
                <a:srgbClr val="2E536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Ребенок размещается лицом назад в полулежачем положении </a:t>
            </a:r>
            <a:b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E536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съемном детском кресле и пристегивается ремнями ДУУ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91088" y="5244126"/>
            <a:ext cx="6440107" cy="1015663"/>
          </a:xfrm>
          <a:prstGeom prst="rect">
            <a:avLst/>
          </a:prstGeom>
          <a:solidFill>
            <a:srgbClr val="2E5369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Требуется отключить подушку безопасности автомобиля при перевозке ребенка в ДУУ </a:t>
            </a:r>
            <a:b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переднем сиденье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98" y="5277802"/>
            <a:ext cx="1967006" cy="1015663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AC952-3B79-4041-BAFD-925B9CADC83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9" name="Picture 2" descr="C:\Users\611\Desktop\Лупенков каф АД ОВД\В РАБОТЕ\2023 год работа\1. Наука 2023\5. Фильм ДУУ\слайды 14.08.24\кресла 14.08.24\2-2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228" y="1435657"/>
            <a:ext cx="3045126" cy="365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6436</TotalTime>
  <Words>670</Words>
  <Application>Microsoft Office PowerPoint</Application>
  <PresentationFormat>Широкоэкранный</PresentationFormat>
  <Paragraphs>172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Century Gothic</vt:lpstr>
      <vt:lpstr>Times New Roman</vt:lpstr>
      <vt:lpstr>Wingdings</vt:lpstr>
      <vt:lpstr>Wingdings 3</vt:lpstr>
      <vt:lpstr>Легкий дым</vt:lpstr>
      <vt:lpstr>ПРАВИЛА  ПРИМЕНЕНИЯ ДЕТСКИХ  УДЕРЖИВАЮЩИХ СИСТЕМ (УСТРОЙСТВ)</vt:lpstr>
      <vt:lpstr>Презентация PowerPoint</vt:lpstr>
      <vt:lpstr>В 2021-2022 гг. каждое седьмое ДТП произошло с участием детей в возрасте  до 18 лет  Дети-пассажиры в возрасте до 11 лет (включительно) стали участниками в среднем более 5,1 тысячи ДТП (более 5,8 тысячи детей ранены и более 200 детей погибли). Практически в каждом пятом ДТП водители нарушили правила перевозки детей </vt:lpstr>
      <vt:lpstr>ДЕТСКОЕ  УДЕРЖИВАЮЩЕЕ  УСТРОЙСТВО  СПОСОБСТВУЕТ ОБЕСПЕЧЕНИЮ БЕЗОПАСНОСТИ  РЕБЕНКА  В  АВТОМОБИЛЕ </vt:lpstr>
      <vt:lpstr>ТРЕБОВАНИЯ  ПРАВИЛ  ДОРОЖНОГО  ДВИЖЕНИЯ  ПО  ПРИМЕНЕНИЮ  ДЕТСКИХ  УДЕРЖИВАЮЩИХ  СИСТЕМ (УСТРОЙСТВ) (П. 22.9 ПДД РФ)</vt:lpstr>
      <vt:lpstr>ГРУППЫ  ДЕТСКИХ  УДЕРЖИВАЮЩИХ  УСТРОЙСТВ   (в соответствии с весом и возрастом детей*)</vt:lpstr>
      <vt:lpstr>    ПРИ  ВЫБОРЕ  ДЕТСКОГО  УДЕРЖИВАЮЩЕГО  УСТРОЙСТВА</vt:lpstr>
      <vt:lpstr>РЕКОМЕНДАЦИИ  ПО  ПЕРЕВОЗКЕ  НОВОРОЖДЕННЫХ  ДЕТЕЙ </vt:lpstr>
      <vt:lpstr>РЕКОМЕНДАЦИИ  ПО  ПЕРЕВОЗКЕ ДЕТЕЙ  ДО  1  ГОДА</vt:lpstr>
      <vt:lpstr>РЕКОМЕНДАЦИИ  ПО  ПЕРЕВОЗКЕ  ДЕТЕЙ   ОТ 9 МЕСЯЦЕВ ДО 4 ЛЕТ</vt:lpstr>
      <vt:lpstr>РЕКОМЕНДАЦИИ  ПО  ПЕРЕВОЗКЕ  ДЕТЕЙ  ОТ 3  ДО  7  ЛЕТ </vt:lpstr>
      <vt:lpstr>РЕКОМЕНДАЦИИ ПО ПЕРЕВОЗКЕ ДЕТЕЙ  ОТ 6 ДО 11 ЛЕТ (ВКЛЮЧИТЕЛЬНО) </vt:lpstr>
      <vt:lpstr>МЕСТО  РАЗМЕЩЕНИЯ  РЕБЕНКА  В  АВТОМОБИЛЕ</vt:lpstr>
      <vt:lpstr>ОСНОВНЫЕ  ВИДЫ  ФИКСАЦИИ  ДУУ  В  АВТОМОБИЛЕ</vt:lpstr>
      <vt:lpstr>КРЕПЛЕНИЕ ШТАТНЫМИ РЕМНЯМИ БЕЗОПАСНОСТИ:</vt:lpstr>
      <vt:lpstr>СИСТЕМА ФИКСАЦИИ ISOFIX </vt:lpstr>
      <vt:lpstr>СИСТЕМЫ  ФИКСАЦИИ  LATCH  И  SureLATCH</vt:lpstr>
      <vt:lpstr>ДОПОЛНИТЕЛЬНОЕ  КРЕПЛЕНИЕ  ЯКОРНОГО ТИПА (ЯКОРНЫЙ РЕМЕНЬ)</vt:lpstr>
      <vt:lpstr>ТЕЛЕСКОПИЧЕСКИЙ УПОР (УПОРНАЯ НОГА)</vt:lpstr>
      <vt:lpstr>ЗАПРЕЩЕНО ИСПОЛЬЗОВАТЬ     «корректоры» («адаптеры») штатного ремня безопасности  «бескаркасные детские удерживающие устройства»</vt:lpstr>
      <vt:lpstr> ОТВЕТСТВЕННОСТЬ  ЗА  НАРУШЕНИЕ  ПРАВИЛ   ПЕРЕВОЗКИ  ДЕТЕЙ (часть 3 статьи 12.23 КоАП РФ)</vt:lpstr>
      <vt:lpstr>БЕЗОПАСНОСТЬ И КОМФОРТ ДЕТЕЙ  В ПОЕЗДКЕ ДОЛЖНЫ БЫТЬ ПРИОРИТЕТОМ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«ДТП с детским креслом»</dc:title>
  <dc:creator>Галина</dc:creator>
  <cp:lastModifiedBy>opozdnyakova</cp:lastModifiedBy>
  <cp:revision>367</cp:revision>
  <cp:lastPrinted>2024-04-01T14:38:36Z</cp:lastPrinted>
  <dcterms:created xsi:type="dcterms:W3CDTF">2023-02-21T06:54:43Z</dcterms:created>
  <dcterms:modified xsi:type="dcterms:W3CDTF">2024-08-16T10:30:24Z</dcterms:modified>
</cp:coreProperties>
</file>